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3" r:id="rId2"/>
    <p:sldId id="452" r:id="rId3"/>
    <p:sldId id="471" r:id="rId4"/>
    <p:sldId id="454" r:id="rId5"/>
    <p:sldId id="461" r:id="rId6"/>
    <p:sldId id="460" r:id="rId7"/>
    <p:sldId id="465" r:id="rId8"/>
    <p:sldId id="472" r:id="rId9"/>
    <p:sldId id="455" r:id="rId10"/>
    <p:sldId id="456" r:id="rId11"/>
    <p:sldId id="457" r:id="rId12"/>
    <p:sldId id="458" r:id="rId13"/>
    <p:sldId id="459" r:id="rId14"/>
    <p:sldId id="464" r:id="rId15"/>
    <p:sldId id="462" r:id="rId16"/>
    <p:sldId id="463" r:id="rId17"/>
    <p:sldId id="470" r:id="rId18"/>
    <p:sldId id="467" r:id="rId19"/>
    <p:sldId id="466" r:id="rId20"/>
    <p:sldId id="468" r:id="rId21"/>
    <p:sldId id="469" r:id="rId22"/>
    <p:sldId id="473" r:id="rId23"/>
    <p:sldId id="474" r:id="rId24"/>
    <p:sldId id="475" r:id="rId25"/>
  </p:sldIdLst>
  <p:sldSz cx="9144000" cy="6858000" type="screen4x3"/>
  <p:notesSz cx="6851650" cy="9747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006600"/>
    <a:srgbClr val="3366FF"/>
    <a:srgbClr val="660066"/>
    <a:srgbClr val="0066FF"/>
    <a:srgbClr val="6666FF"/>
    <a:srgbClr val="0099FF"/>
    <a:srgbClr val="96969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576" autoAdjust="0"/>
  </p:normalViewPr>
  <p:slideViewPr>
    <p:cSldViewPr snapToGrid="0">
      <p:cViewPr>
        <p:scale>
          <a:sx n="71" d="100"/>
          <a:sy n="71" d="100"/>
        </p:scale>
        <p:origin x="-1530" y="-84"/>
      </p:cViewPr>
      <p:guideLst>
        <p:guide orient="horz" pos="2765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766" y="-67"/>
      </p:cViewPr>
      <p:guideLst>
        <p:guide orient="horz" pos="3070"/>
        <p:guide pos="215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3366FF"/>
              </a:solidFill>
            </c:spPr>
          </c:dPt>
          <c:dPt>
            <c:idx val="2"/>
            <c:spPr>
              <a:solidFill>
                <a:srgbClr val="0066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2014021456506813"/>
                  <c:y val="4.099828748998089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39,1%</a:t>
                    </a:r>
                    <a:endParaRPr lang="en-US" b="1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1615231012064174"/>
                  <c:y val="-0.3283695231389763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28,8%</a:t>
                    </a:r>
                    <a:endParaRPr lang="en-US" b="1"/>
                  </a:p>
                </c:rich>
              </c:tx>
              <c:spPr/>
              <c:showPercent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14,0%</a:t>
                    </a:r>
                    <a:endParaRPr lang="en-US" b="1"/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0.13847077455794721"/>
                  <c:y val="5.9381307402895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10,7%</a:t>
                    </a:r>
                    <a:endParaRPr lang="en-US" b="1"/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8.0673871329048547E-2"/>
                  <c:y val="0.1014444036965747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7,4%</a:t>
                    </a:r>
                    <a:endParaRPr lang="en-US" b="1"/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Tabelle1!$A$2:$A$6</c:f>
              <c:strCache>
                <c:ptCount val="5"/>
                <c:pt idx="0">
                  <c:v>2. Quartal</c:v>
                </c:pt>
                <c:pt idx="2">
                  <c:v>3. Quartal</c:v>
                </c:pt>
                <c:pt idx="3">
                  <c:v>1. Quartal</c:v>
                </c:pt>
                <c:pt idx="4">
                  <c:v>4.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39.1</c:v>
                </c:pt>
                <c:pt idx="1">
                  <c:v>28.8</c:v>
                </c:pt>
                <c:pt idx="2">
                  <c:v>14</c:v>
                </c:pt>
                <c:pt idx="3">
                  <c:v>10.7</c:v>
                </c:pt>
                <c:pt idx="4">
                  <c:v>7.4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4ED92C-8748-4B79-B02B-00F02463EA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6E79C5-AB2B-4328-B833-EFD9728C13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DC873-2593-49B8-B93A-73627FEF18A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15DB7-D7E1-4447-A599-8B63D4DD9A03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C7700-8432-451E-9573-901CAD1FF59D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A8756-A206-45DD-9927-AE907CA01EC8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71DD2-5EC7-44AC-8A06-A16611FCF92B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4025A-B72C-486D-B133-5298BE769722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96B85-9707-4215-8080-229244413910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5FCD5-F362-46F2-91DC-550CC058CD3D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279ED-56FC-47D4-8DA3-1182BD31E592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E334F-A2EF-4E8C-9B64-E6F5E338D297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1DF37-35BD-4C76-9AC2-3A5C74F9804B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08B2F-FE77-4870-9EFA-B98D2BAA5C4C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394D1-0D32-473C-BD37-BC063422566D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00F2-C189-4948-BC1D-E6E7611F6BD5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6604000"/>
            <a:ext cx="9144000" cy="2540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19050"/>
            <a:ext cx="8699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de-DE" sz="900" b="1">
                <a:solidFill>
                  <a:schemeClr val="bg2"/>
                </a:solidFill>
                <a:latin typeface="Arial" charset="0"/>
              </a:rPr>
              <a:t>Dr.-Ing. Frank Eiden</a:t>
            </a:r>
            <a:r>
              <a:rPr lang="de-DE" sz="1400" b="1">
                <a:latin typeface="Arial" charset="0"/>
              </a:rPr>
              <a:t>                                               					        </a:t>
            </a:r>
            <a:r>
              <a:rPr lang="de-DE" sz="900" b="1">
                <a:solidFill>
                  <a:schemeClr val="bg2"/>
                </a:solidFill>
                <a:latin typeface="Arial" charset="0"/>
              </a:rPr>
              <a:t>Biotechnologie</a:t>
            </a:r>
          </a:p>
          <a:p>
            <a:pPr>
              <a:defRPr/>
            </a:pPr>
            <a:r>
              <a:rPr lang="de-DE" sz="900" b="1">
                <a:solidFill>
                  <a:schemeClr val="bg2"/>
                </a:solidFill>
                <a:latin typeface="Arial Rounded MT Bold" pitchFamily="34" charset="0"/>
                <a:cs typeface="Arial" charset="0"/>
              </a:rPr>
              <a:t>		</a:t>
            </a:r>
            <a:r>
              <a:rPr lang="de-DE" sz="900" b="1">
                <a:solidFill>
                  <a:schemeClr val="bg2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279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6629400"/>
            <a:ext cx="2757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Arial" charset="0"/>
              </a:rPr>
              <a:t>Bioverfahrenstechnik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478838" y="6629400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Arial" charset="0"/>
                <a:cs typeface="Arial" charset="0"/>
              </a:rPr>
              <a:t>: </a:t>
            </a:r>
            <a:fld id="{3C938BF4-36F4-4556-945F-45AFAB7EBB39}" type="slidenum">
              <a:rPr lang="de-DE" sz="90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‹Nr.›</a:t>
            </a:fld>
            <a:endParaRPr lang="de-DE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41" descr="icon_seiten"/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8355013" y="6642100"/>
            <a:ext cx="1968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3" descr="Logo_FH-GE_03-0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9100" y="12700"/>
            <a:ext cx="647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14500" y="5402263"/>
            <a:ext cx="554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>
                <a:solidFill>
                  <a:schemeClr val="bg2"/>
                </a:solidFill>
                <a:latin typeface="Arial Rounded MT Bold" pitchFamily="34" charset="0"/>
              </a:rPr>
              <a:t>Fachhochschule Gelsenkirchen</a:t>
            </a:r>
          </a:p>
          <a:p>
            <a:pPr algn="ctr"/>
            <a:r>
              <a:rPr lang="de-DE" sz="2800" b="1">
                <a:solidFill>
                  <a:schemeClr val="bg2"/>
                </a:solidFill>
                <a:latin typeface="Arial Rounded MT Bold" pitchFamily="34" charset="0"/>
              </a:rPr>
              <a:t>Sommersemester 2011</a:t>
            </a:r>
          </a:p>
        </p:txBody>
      </p: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215900" y="4152900"/>
            <a:ext cx="9961563" cy="1084263"/>
            <a:chOff x="0" y="504"/>
            <a:chExt cx="6275" cy="683"/>
          </a:xfrm>
        </p:grpSpPr>
        <p:pic>
          <p:nvPicPr>
            <p:cNvPr id="2055" name="Picture 5" descr="Fermenter_klein_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6"/>
              <a:ext cx="97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4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5" y="504"/>
              <a:ext cx="97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 descr="fotolia_24862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1" y="506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8" descr="fotolia_21972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" y="504"/>
              <a:ext cx="102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9" descr="moss_bioreact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5" y="506"/>
              <a:ext cx="88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0" descr="dasgi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39" y="504"/>
              <a:ext cx="92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1" descr="001_Nadel_Zellen_00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1" y="504"/>
              <a:ext cx="714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8801100" y="4127500"/>
            <a:ext cx="533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425" y="311150"/>
            <a:ext cx="848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342900" y="2717800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Wirtschaftlichkeit der fermentativen </a:t>
            </a:r>
            <a:r>
              <a:rPr lang="de-DE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Acetonproduktion</a:t>
            </a:r>
            <a:endParaRPr lang="de-DE" i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1270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1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2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3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4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487488"/>
            <a:ext cx="625157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82575" y="5486400"/>
            <a:ext cx="88614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/>
              <a:buChar char="à"/>
              <a:defRPr/>
            </a:pPr>
            <a:r>
              <a:rPr lang="de-DE" dirty="0">
                <a:latin typeface="+mn-lt"/>
              </a:rPr>
              <a:t> Aceton = wertvolles Nebenprodukt beim </a:t>
            </a:r>
            <a:r>
              <a:rPr lang="de-DE" dirty="0" err="1">
                <a:latin typeface="+mn-lt"/>
              </a:rPr>
              <a:t>Cumol</a:t>
            </a:r>
            <a:r>
              <a:rPr lang="de-DE" dirty="0">
                <a:latin typeface="+mn-lt"/>
              </a:rPr>
              <a:t>-Phenol-Verfahren</a:t>
            </a:r>
            <a:endParaRPr lang="de-DE" i="1" dirty="0"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chemisch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2295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6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7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8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9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25" y="1304925"/>
            <a:ext cx="46577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hteck 10"/>
          <p:cNvSpPr>
            <a:spLocks noChangeArrowheads="1"/>
          </p:cNvSpPr>
          <p:nvPr/>
        </p:nvSpPr>
        <p:spPr bwMode="auto">
          <a:xfrm>
            <a:off x="266700" y="4327525"/>
            <a:ext cx="8877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/>
              <a:t>Problem:</a:t>
            </a:r>
          </a:p>
          <a:p>
            <a:endParaRPr lang="de-DE"/>
          </a:p>
          <a:p>
            <a:r>
              <a:rPr lang="de-DE"/>
              <a:t>Aceton in einem Gärungsprozess wirtschaftlich rentabel herzustellen</a:t>
            </a:r>
          </a:p>
          <a:p>
            <a:endParaRPr lang="de-DE"/>
          </a:p>
          <a:p>
            <a:pPr>
              <a:buFont typeface="Wingdings" pitchFamily="2" charset="2"/>
              <a:buChar char="à"/>
            </a:pPr>
            <a:r>
              <a:rPr lang="de-DE"/>
              <a:t>Produktionskonzentrationen zu niedrig </a:t>
            </a:r>
          </a:p>
          <a:p>
            <a:pPr>
              <a:buFont typeface="Wingdings" pitchFamily="2" charset="2"/>
              <a:buChar char="à"/>
            </a:pPr>
            <a:r>
              <a:rPr lang="de-DE"/>
              <a:t>Aufarbeitungskosten zu hoch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biochemisch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sp>
        <p:nvSpPr>
          <p:cNvPr id="12294" name="Textfeld 11"/>
          <p:cNvSpPr txBox="1">
            <a:spLocks noChangeArrowheads="1"/>
          </p:cNvSpPr>
          <p:nvPr/>
        </p:nvSpPr>
        <p:spPr bwMode="auto">
          <a:xfrm>
            <a:off x="188913" y="1654175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u="sng"/>
              <a:t>ABE-Fermentation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331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1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1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1514475"/>
            <a:ext cx="7031037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biochemisch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434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4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3" y="1541463"/>
            <a:ext cx="668496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biochemisch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5365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66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67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68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363" name="Inhaltsplatzhalter 9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1800" smtClean="0"/>
              <a:t>Batch-Verfahren: 		200.000 - 800.000 l , 40 - 60 h</a:t>
            </a:r>
          </a:p>
          <a:p>
            <a:pPr>
              <a:buFontTx/>
              <a:buNone/>
            </a:pPr>
            <a:endParaRPr lang="de-DE" sz="1800" smtClean="0"/>
          </a:p>
          <a:p>
            <a:pPr>
              <a:buFontTx/>
              <a:buNone/>
            </a:pPr>
            <a:r>
              <a:rPr lang="de-DE" sz="1800" smtClean="0"/>
              <a:t>Substrat: 			Mais-Maische, Melasse</a:t>
            </a:r>
          </a:p>
          <a:p>
            <a:endParaRPr lang="de-DE" sz="1800" smtClean="0"/>
          </a:p>
          <a:p>
            <a:pPr>
              <a:buFontTx/>
              <a:buNone/>
            </a:pPr>
            <a:r>
              <a:rPr lang="de-DE" sz="1800" smtClean="0"/>
              <a:t>Produktkonzentration:	</a:t>
            </a:r>
            <a:r>
              <a:rPr lang="fr-FR" sz="1800" smtClean="0"/>
              <a:t>12 – 20 g/l (Mais- Maische)</a:t>
            </a:r>
          </a:p>
          <a:p>
            <a:pPr>
              <a:buFontTx/>
              <a:buNone/>
            </a:pPr>
            <a:r>
              <a:rPr lang="de-DE" sz="1800" smtClean="0"/>
              <a:t>				18 – 20 g/l (Melasse)</a:t>
            </a:r>
          </a:p>
          <a:p>
            <a:pPr>
              <a:buFontTx/>
              <a:buNone/>
            </a:pPr>
            <a:endParaRPr lang="de-DE" sz="1800" smtClean="0"/>
          </a:p>
          <a:p>
            <a:pPr>
              <a:buFontTx/>
              <a:buNone/>
            </a:pPr>
            <a:r>
              <a:rPr lang="de-DE" sz="1800" smtClean="0"/>
              <a:t>Produktgewinnung: 	Destillation</a:t>
            </a:r>
          </a:p>
          <a:p>
            <a:pPr>
              <a:buFontTx/>
              <a:buNone/>
            </a:pPr>
            <a:endParaRPr lang="de-DE" sz="1800" smtClean="0"/>
          </a:p>
          <a:p>
            <a:pPr>
              <a:buFontTx/>
              <a:buNone/>
            </a:pPr>
            <a:r>
              <a:rPr lang="de-DE" sz="1800" smtClean="0"/>
              <a:t>Ertrag - theoretisch: 	38 kg Lösungsmittel pro 100 kg Substrat</a:t>
            </a:r>
          </a:p>
          <a:p>
            <a:pPr>
              <a:buFontTx/>
              <a:buNone/>
            </a:pPr>
            <a:r>
              <a:rPr lang="de-DE" sz="1800" smtClean="0"/>
              <a:t>                 praktisch:	25 - 26 kg/100 kg Mais- Maische</a:t>
            </a:r>
          </a:p>
          <a:p>
            <a:pPr>
              <a:buFontTx/>
              <a:buNone/>
            </a:pPr>
            <a:r>
              <a:rPr lang="de-DE" sz="1800" smtClean="0"/>
              <a:t>				29 - 33 kg/100 kg Melasse</a:t>
            </a:r>
          </a:p>
          <a:p>
            <a:pPr>
              <a:buFontTx/>
              <a:buNone/>
            </a:pPr>
            <a:endParaRPr lang="de-DE" sz="1800" smtClean="0"/>
          </a:p>
          <a:p>
            <a:pPr>
              <a:buFontTx/>
              <a:buNone/>
            </a:pPr>
            <a:r>
              <a:rPr lang="de-DE" sz="1800" smtClean="0"/>
              <a:t>Produktivität: 		0,2 - 0,6 g Lösungsmittel pro l und h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Fermentationsbeispiel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6389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0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1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2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3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87" name="Inhaltsplatzhalter 9"/>
          <p:cNvSpPr>
            <a:spLocks noGrp="1"/>
          </p:cNvSpPr>
          <p:nvPr>
            <p:ph idx="1"/>
          </p:nvPr>
        </p:nvSpPr>
        <p:spPr bwMode="auto">
          <a:xfrm>
            <a:off x="457200" y="1304925"/>
            <a:ext cx="8229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000" b="1" u="sng" smtClean="0"/>
              <a:t>Probleme:</a:t>
            </a:r>
          </a:p>
          <a:p>
            <a:pPr>
              <a:buFontTx/>
              <a:buNone/>
            </a:pPr>
            <a:endParaRPr lang="de-DE" sz="2000" b="1" u="sng" smtClean="0"/>
          </a:p>
          <a:p>
            <a:pPr>
              <a:buFontTx/>
              <a:buNone/>
            </a:pPr>
            <a:r>
              <a:rPr lang="de-DE" sz="2000" smtClean="0"/>
              <a:t>1)   Die Aceton-Butanol-Gärung ist ein langer, komplexer Prozess, schwer steuerbar und mit geringer Produktivität (g/l x h)</a:t>
            </a:r>
          </a:p>
          <a:p>
            <a:endParaRPr lang="de-DE" sz="2000" smtClean="0"/>
          </a:p>
          <a:p>
            <a:pPr>
              <a:buFontTx/>
              <a:buNone/>
            </a:pPr>
            <a:r>
              <a:rPr lang="de-DE" sz="2000" smtClean="0"/>
              <a:t>2)   Die Stoffwechselwege von </a:t>
            </a:r>
            <a:r>
              <a:rPr lang="de-DE" sz="2000" i="1" smtClean="0"/>
              <a:t>C. acetobutylicum begrenzen den </a:t>
            </a:r>
            <a:r>
              <a:rPr lang="de-DE" sz="2000" smtClean="0"/>
              <a:t>Ertrag an Lösungsmittel auf ca. 33 kg/100 kg Substrat</a:t>
            </a:r>
          </a:p>
          <a:p>
            <a:pPr>
              <a:buFontTx/>
              <a:buNone/>
            </a:pPr>
            <a:r>
              <a:rPr lang="de-DE" sz="2000" smtClean="0"/>
              <a:t>	Es ensteht ein Produktgemisch</a:t>
            </a:r>
          </a:p>
          <a:p>
            <a:pPr>
              <a:buFontTx/>
              <a:buNone/>
            </a:pPr>
            <a:endParaRPr lang="de-DE" sz="2000" smtClean="0"/>
          </a:p>
          <a:p>
            <a:pPr>
              <a:buFontTx/>
              <a:buNone/>
            </a:pPr>
            <a:r>
              <a:rPr lang="de-DE" sz="2000" smtClean="0"/>
              <a:t>3)   Butanol ist toxisch und begrenzt die maximal erreichbare Lösungsmittelkonzentration (ca. 20 g/l)</a:t>
            </a:r>
          </a:p>
          <a:p>
            <a:pPr>
              <a:buFontTx/>
              <a:buNone/>
            </a:pPr>
            <a:endParaRPr lang="de-DE" sz="2000" smtClean="0"/>
          </a:p>
          <a:p>
            <a:pPr>
              <a:buFontTx/>
              <a:buNone/>
            </a:pPr>
            <a:r>
              <a:rPr lang="de-DE" sz="2000" smtClean="0"/>
              <a:t>4)   Aceton und Butanol sind „bulk chemicals“ mit einem Wert nur geringfügiger höher als die Ausgangssubstrate</a:t>
            </a:r>
          </a:p>
          <a:p>
            <a:pPr>
              <a:buFontTx/>
              <a:buNone/>
            </a:pPr>
            <a:endParaRPr lang="de-DE" sz="2000" smtClean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Probleme der Fermentation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7413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4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5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6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17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411" name="Inhaltsplatzhalter 9"/>
          <p:cNvSpPr>
            <a:spLocks noGrp="1"/>
          </p:cNvSpPr>
          <p:nvPr>
            <p:ph idx="1"/>
          </p:nvPr>
        </p:nvSpPr>
        <p:spPr bwMode="auto">
          <a:xfrm>
            <a:off x="457200" y="1304925"/>
            <a:ext cx="8229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000" b="1" u="sng" smtClean="0"/>
              <a:t>Lösungsansätze:</a:t>
            </a:r>
          </a:p>
          <a:p>
            <a:pPr>
              <a:buFontTx/>
              <a:buNone/>
            </a:pPr>
            <a:endParaRPr lang="de-DE" sz="2000" smtClean="0"/>
          </a:p>
          <a:p>
            <a:pPr>
              <a:buFontTx/>
              <a:buAutoNum type="arabicParenR"/>
            </a:pPr>
            <a:r>
              <a:rPr lang="de-DE" sz="2000" smtClean="0"/>
              <a:t>Kenntnis der physiologischen Parameter und Regulations-Mechanismen ermöglicht Steuerung des Prozesses</a:t>
            </a:r>
          </a:p>
          <a:p>
            <a:pPr>
              <a:buFontTx/>
              <a:buNone/>
            </a:pPr>
            <a:r>
              <a:rPr lang="de-DE" sz="2000" smtClean="0"/>
              <a:t>	Erhöhung der Produktivität durch Zellrückführung oder Zellimmobilisierung</a:t>
            </a:r>
          </a:p>
          <a:p>
            <a:pPr>
              <a:buFontTx/>
              <a:buNone/>
            </a:pPr>
            <a:endParaRPr lang="de-DE" sz="2000" smtClean="0"/>
          </a:p>
          <a:p>
            <a:pPr>
              <a:buFontTx/>
              <a:buAutoNum type="arabicParenR" startAt="2"/>
            </a:pPr>
            <a:r>
              <a:rPr lang="de-DE" sz="2000" smtClean="0"/>
              <a:t>Butanol oder Aceton als einziges Gärungsprodukt.</a:t>
            </a:r>
          </a:p>
          <a:p>
            <a:pPr>
              <a:buFontTx/>
              <a:buAutoNum type="arabicParenR" startAt="2"/>
            </a:pPr>
            <a:endParaRPr lang="de-DE" sz="2000" smtClean="0"/>
          </a:p>
          <a:p>
            <a:pPr>
              <a:buFontTx/>
              <a:buNone/>
            </a:pPr>
            <a:r>
              <a:rPr lang="de-DE" sz="2000" smtClean="0"/>
              <a:t>3) 	Produktgewinnung während des Gärungsprozesses (Adsorption)</a:t>
            </a:r>
          </a:p>
          <a:p>
            <a:pPr>
              <a:buFontTx/>
              <a:buNone/>
            </a:pPr>
            <a:endParaRPr lang="de-DE" sz="2000" smtClean="0"/>
          </a:p>
          <a:p>
            <a:pPr>
              <a:buFontTx/>
              <a:buNone/>
            </a:pPr>
            <a:r>
              <a:rPr lang="de-DE" sz="2000" smtClean="0"/>
              <a:t>	</a:t>
            </a:r>
            <a:r>
              <a:rPr lang="de-DE" sz="2000" smtClean="0">
                <a:sym typeface="Wingdings" pitchFamily="2" charset="2"/>
              </a:rPr>
              <a:t></a:t>
            </a:r>
            <a:r>
              <a:rPr lang="de-DE" sz="2000" smtClean="0"/>
              <a:t> Eingriff in Stoffwechel der MIOs</a:t>
            </a:r>
          </a:p>
          <a:p>
            <a:pPr>
              <a:buFontTx/>
              <a:buNone/>
            </a:pPr>
            <a:r>
              <a:rPr lang="de-DE" sz="2000" smtClean="0"/>
              <a:t>	</a:t>
            </a:r>
            <a:r>
              <a:rPr lang="de-DE" sz="2000" smtClean="0">
                <a:sym typeface="Wingdings" pitchFamily="2" charset="2"/>
              </a:rPr>
              <a:t></a:t>
            </a:r>
            <a:r>
              <a:rPr lang="de-DE" sz="2000" smtClean="0"/>
              <a:t> Metabolic Engineering (Genom und Enzymatik belannt)</a:t>
            </a:r>
          </a:p>
          <a:p>
            <a:pPr>
              <a:buFontTx/>
              <a:buNone/>
            </a:pPr>
            <a:r>
              <a:rPr lang="de-DE" sz="2000" smtClean="0"/>
              <a:t>	</a:t>
            </a:r>
            <a:r>
              <a:rPr lang="de-DE" sz="2000" smtClean="0">
                <a:sym typeface="Wingdings" pitchFamily="2" charset="2"/>
              </a:rPr>
              <a:t></a:t>
            </a:r>
            <a:r>
              <a:rPr lang="de-DE" sz="2000" smtClean="0"/>
              <a:t> Übertragung des Stoffwechselweges auf andere Produktionsstämme</a:t>
            </a:r>
          </a:p>
          <a:p>
            <a:pPr>
              <a:buFontTx/>
              <a:buNone/>
            </a:pPr>
            <a:endParaRPr lang="de-DE" sz="1800" smtClean="0"/>
          </a:p>
          <a:p>
            <a:pPr>
              <a:buFontTx/>
              <a:buNone/>
            </a:pPr>
            <a:endParaRPr lang="de-DE" sz="1800" smtClean="0"/>
          </a:p>
          <a:p>
            <a:pPr>
              <a:buFontTx/>
              <a:buNone/>
            </a:pPr>
            <a:endParaRPr lang="de-DE" sz="1800" smtClean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Probleme der Fermentation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843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3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3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  <a:t>3. Wirtschaftlichkeit</a:t>
            </a:r>
            <a:endParaRPr lang="de-DE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3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Wirtschaftlichkeit</a:t>
            </a:r>
            <a:endParaRPr lang="de-DE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946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6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6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6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6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06" y="1458259"/>
            <a:ext cx="5499847" cy="25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 9"/>
          <p:cNvGraphicFramePr/>
          <p:nvPr/>
        </p:nvGraphicFramePr>
        <p:xfrm>
          <a:off x="4235824" y="3523129"/>
          <a:ext cx="5257799" cy="333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3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Wirtschaftlichkeit</a:t>
            </a:r>
            <a:endParaRPr lang="de-DE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20485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86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87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88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89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422400"/>
            <a:ext cx="87090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 bwMode="auto">
          <a:xfrm>
            <a:off x="8014447" y="6007021"/>
            <a:ext cx="699247" cy="46384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812741" y="1681550"/>
            <a:ext cx="1134035" cy="46384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Überblick</a:t>
            </a:r>
            <a:endParaRPr lang="de-DE" sz="40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9"/>
          <p:cNvSpPr>
            <a:spLocks noGrp="1"/>
          </p:cNvSpPr>
          <p:nvPr>
            <p:ph idx="1"/>
          </p:nvPr>
        </p:nvSpPr>
        <p:spPr bwMode="auto">
          <a:xfrm>
            <a:off x="457200" y="1425575"/>
            <a:ext cx="8229600" cy="5432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Tx/>
              <a:buNone/>
            </a:pPr>
            <a:r>
              <a:rPr lang="de-DE" sz="2800" b="1" dirty="0" smtClean="0"/>
              <a:t>1. Einführung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dirty="0" smtClean="0"/>
              <a:t>	</a:t>
            </a:r>
            <a:r>
              <a:rPr lang="de-DE" sz="2000" b="1" i="1" dirty="0" smtClean="0"/>
              <a:t>- Eigenschaften von Aceton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i="1" dirty="0" smtClean="0"/>
              <a:t>	- Historie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i="1" dirty="0" smtClean="0"/>
              <a:t>	- Verwendung</a:t>
            </a:r>
          </a:p>
          <a:p>
            <a:pPr marL="514350" indent="-514350" eaLnBrk="1" hangingPunct="1">
              <a:buFontTx/>
              <a:buNone/>
            </a:pPr>
            <a:r>
              <a:rPr lang="de-DE" sz="2800" b="1" dirty="0" smtClean="0"/>
              <a:t>2. Synthese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dirty="0" smtClean="0"/>
              <a:t>	</a:t>
            </a:r>
            <a:r>
              <a:rPr lang="de-DE" sz="2000" b="1" i="1" dirty="0" smtClean="0"/>
              <a:t>- chemische Synthese 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i="1" dirty="0" smtClean="0"/>
              <a:t>	- biochemische Synthese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i="1" dirty="0" smtClean="0"/>
              <a:t>	- Fermentationsbeispiel</a:t>
            </a:r>
          </a:p>
          <a:p>
            <a:pPr marL="514350" indent="-514350" eaLnBrk="1" hangingPunct="1">
              <a:buFontTx/>
              <a:buNone/>
            </a:pPr>
            <a:r>
              <a:rPr lang="de-DE" sz="2000" b="1" i="1" dirty="0" smtClean="0"/>
              <a:t>	- Probleme der Fermentation</a:t>
            </a:r>
          </a:p>
          <a:p>
            <a:pPr marL="514350" indent="-514350" eaLnBrk="1" hangingPunct="1">
              <a:buFontTx/>
              <a:buNone/>
            </a:pPr>
            <a:r>
              <a:rPr lang="de-DE" sz="2800" b="1" dirty="0" smtClean="0"/>
              <a:t>3. Wirtschaftlichkeit</a:t>
            </a:r>
          </a:p>
          <a:p>
            <a:pPr marL="514350" indent="-514350" eaLnBrk="1" hangingPunct="1">
              <a:buFontTx/>
              <a:buNone/>
            </a:pPr>
            <a:r>
              <a:rPr lang="de-DE" sz="2800" b="1" dirty="0" smtClean="0"/>
              <a:t>4. Ausblick</a:t>
            </a:r>
          </a:p>
          <a:p>
            <a:pPr marL="514350" indent="-514350" eaLnBrk="1" hangingPunct="1">
              <a:buFontTx/>
              <a:buNone/>
            </a:pPr>
            <a:endParaRPr lang="de-DE" sz="2000" dirty="0" smtClean="0"/>
          </a:p>
          <a:p>
            <a:pPr marL="514350" indent="-514350" eaLnBrk="1" hangingPunct="1">
              <a:buFontTx/>
              <a:buNone/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3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Wirtschaftlichkeit</a:t>
            </a:r>
            <a:endParaRPr lang="de-DE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21507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2151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4295775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3" y="1466850"/>
            <a:ext cx="4598987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0" name="Gerade Verbindung 11"/>
          <p:cNvCxnSpPr>
            <a:cxnSpLocks noChangeShapeType="1"/>
          </p:cNvCxnSpPr>
          <p:nvPr/>
        </p:nvCxnSpPr>
        <p:spPr bwMode="auto">
          <a:xfrm rot="16200000" flipH="1">
            <a:off x="1908969" y="3845719"/>
            <a:ext cx="5137150" cy="809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Rechteck 19"/>
          <p:cNvSpPr/>
          <p:nvPr/>
        </p:nvSpPr>
        <p:spPr bwMode="auto">
          <a:xfrm>
            <a:off x="3236259" y="6060264"/>
            <a:ext cx="936811" cy="46384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 flipV="1">
            <a:off x="295835" y="2864224"/>
            <a:ext cx="860612" cy="13448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 flipV="1">
            <a:off x="313765" y="4894730"/>
            <a:ext cx="963706" cy="4475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313765" y="5620871"/>
            <a:ext cx="1138517" cy="4484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 flipV="1">
            <a:off x="313764" y="6185647"/>
            <a:ext cx="1111624" cy="17932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/>
          <p:cNvCxnSpPr/>
          <p:nvPr/>
        </p:nvCxnSpPr>
        <p:spPr bwMode="auto">
          <a:xfrm flipV="1">
            <a:off x="3272117" y="4670613"/>
            <a:ext cx="833718" cy="13447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 flipV="1">
            <a:off x="3272117" y="5383306"/>
            <a:ext cx="833718" cy="13447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3272118" y="5948083"/>
            <a:ext cx="833718" cy="13447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4921624" y="2299447"/>
            <a:ext cx="1775011" cy="1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>
            <a:off x="8122024" y="3792071"/>
            <a:ext cx="941292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899227" y="3957918"/>
            <a:ext cx="1044373" cy="8964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8126507" y="4993337"/>
            <a:ext cx="941292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flipV="1">
            <a:off x="4908176" y="4805079"/>
            <a:ext cx="1443329" cy="8968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 flipV="1">
            <a:off x="4899212" y="5150224"/>
            <a:ext cx="1259541" cy="4483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Flussdiagramm: Prozess 62"/>
          <p:cNvSpPr/>
          <p:nvPr/>
        </p:nvSpPr>
        <p:spPr bwMode="auto">
          <a:xfrm>
            <a:off x="8081682" y="5577206"/>
            <a:ext cx="1008529" cy="463846"/>
          </a:xfrm>
          <a:prstGeom prst="flowChartProcess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3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Wirtschaftlichkeit</a:t>
            </a:r>
            <a:endParaRPr lang="de-DE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22533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4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7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963738"/>
            <a:ext cx="8377238" cy="252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ussdiagramm: Prozess 9"/>
          <p:cNvSpPr/>
          <p:nvPr/>
        </p:nvSpPr>
        <p:spPr bwMode="auto">
          <a:xfrm>
            <a:off x="7611035" y="3752617"/>
            <a:ext cx="1116106" cy="463846"/>
          </a:xfrm>
          <a:prstGeom prst="flowChartProcess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2355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5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5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  <a:t>4. Ausblick</a:t>
            </a:r>
            <a:endParaRPr lang="de-DE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4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Ausblick</a:t>
            </a:r>
            <a:endParaRPr lang="de-DE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24579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24582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83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84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85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86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580" name="Inhaltsplatzhalter 10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Wirtschaftlichkeit</a:t>
            </a:r>
          </a:p>
          <a:p>
            <a:pPr>
              <a:buFontTx/>
              <a:buNone/>
            </a:pPr>
            <a:r>
              <a:rPr lang="de-DE" smtClean="0"/>
              <a:t>		- chemische Synthese</a:t>
            </a:r>
          </a:p>
          <a:p>
            <a:pPr>
              <a:buFontTx/>
              <a:buNone/>
            </a:pPr>
            <a:endParaRPr lang="de-DE" smtClean="0"/>
          </a:p>
          <a:p>
            <a:r>
              <a:rPr lang="de-DE" smtClean="0"/>
              <a:t>Nachhaltigkeit</a:t>
            </a:r>
          </a:p>
          <a:p>
            <a:pPr>
              <a:buFontTx/>
              <a:buNone/>
            </a:pPr>
            <a:r>
              <a:rPr lang="de-DE" smtClean="0"/>
              <a:t>		- ökologische Aspekte</a:t>
            </a:r>
          </a:p>
          <a:p>
            <a:pPr>
              <a:buFontTx/>
              <a:buNone/>
            </a:pPr>
            <a:endParaRPr lang="de-DE" smtClean="0"/>
          </a:p>
          <a:p>
            <a:r>
              <a:rPr lang="de-DE" smtClean="0"/>
              <a:t>Fazit (optional)</a:t>
            </a:r>
          </a:p>
          <a:p>
            <a:pPr>
              <a:buFontTx/>
              <a:buNone/>
            </a:pPr>
            <a:r>
              <a:rPr lang="de-DE" smtClean="0"/>
              <a:t>		</a:t>
            </a:r>
          </a:p>
        </p:txBody>
      </p:sp>
      <p:pic>
        <p:nvPicPr>
          <p:cNvPr id="24581" name="Picture 6" descr="C:\Users\fabian\Desktop\olli_ausscha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038" y="4102100"/>
            <a:ext cx="25527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25603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25605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06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07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08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09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  <a:t>Vielen Dank für Ihre </a:t>
            </a:r>
            <a:b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</a:br>
            <a: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  <a:t>Aufmerksamkeit!</a:t>
            </a:r>
            <a:endParaRPr lang="de-DE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10082" y="5405718"/>
            <a:ext cx="248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Maik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Olfert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Fabian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Treude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Alexej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Kotlovski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410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  <a:t>1. Einführung</a:t>
            </a:r>
            <a:endParaRPr lang="de-DE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1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Einführung – Eigenschaften von Aceton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grpSp>
        <p:nvGrpSpPr>
          <p:cNvPr id="5123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377950"/>
            <a:ext cx="497998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75" y="1506538"/>
            <a:ext cx="30226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C:\Users\fabian\Desktop\Acetone-3D-vd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4075113"/>
            <a:ext cx="23558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615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1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. </a:t>
            </a:r>
            <a:r>
              <a:rPr lang="de-DE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Einführung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 – Historie</a:t>
            </a:r>
            <a:endParaRPr lang="de-DE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None/>
              <a:defRPr/>
            </a:pPr>
            <a:endParaRPr lang="de-DE" sz="2400" u="sng" dirty="0" smtClean="0"/>
          </a:p>
          <a:p>
            <a:pPr marL="457200" indent="-457200">
              <a:buFontTx/>
              <a:buNone/>
              <a:defRPr/>
            </a:pPr>
            <a:r>
              <a:rPr lang="de-DE" sz="2400" u="sng" dirty="0" smtClean="0"/>
              <a:t>1. Weltkrieg</a:t>
            </a:r>
          </a:p>
          <a:p>
            <a:pPr marL="457200" indent="-457200">
              <a:buFontTx/>
              <a:buAutoNum type="arabicPeriod"/>
              <a:defRPr/>
            </a:pPr>
            <a:endParaRPr lang="de-DE" sz="2400" dirty="0" smtClean="0"/>
          </a:p>
          <a:p>
            <a:pPr>
              <a:buFontTx/>
              <a:buChar char="-"/>
              <a:defRPr/>
            </a:pPr>
            <a:r>
              <a:rPr lang="de-DE" sz="2400" dirty="0" smtClean="0"/>
              <a:t>Kordit, als rauchfreies Schießpulver</a:t>
            </a:r>
          </a:p>
          <a:p>
            <a:pPr>
              <a:buFontTx/>
              <a:buNone/>
              <a:defRPr/>
            </a:pPr>
            <a:r>
              <a:rPr lang="de-DE" sz="2400" dirty="0" smtClean="0"/>
              <a:t>	</a:t>
            </a:r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dirty="0" err="1" smtClean="0">
                <a:sym typeface="Wingdings" pitchFamily="2" charset="2"/>
              </a:rPr>
              <a:t>Nitrocellulose</a:t>
            </a:r>
            <a:r>
              <a:rPr lang="de-DE" sz="2400" dirty="0" smtClean="0">
                <a:sym typeface="Wingdings" pitchFamily="2" charset="2"/>
              </a:rPr>
              <a:t> + </a:t>
            </a:r>
            <a:r>
              <a:rPr lang="de-DE" sz="2400" dirty="0" err="1" smtClean="0">
                <a:sym typeface="Wingdings" pitchFamily="2" charset="2"/>
              </a:rPr>
              <a:t>Nitroglycerin</a:t>
            </a:r>
            <a:r>
              <a:rPr lang="de-DE" sz="2400" dirty="0" smtClean="0">
                <a:sym typeface="Wingdings" pitchFamily="2" charset="2"/>
              </a:rPr>
              <a:t> + Vaseline</a:t>
            </a:r>
            <a:endParaRPr lang="de-DE" sz="2400" dirty="0" smtClean="0"/>
          </a:p>
          <a:p>
            <a:pPr>
              <a:buFontTx/>
              <a:buChar char="-"/>
              <a:defRPr/>
            </a:pPr>
            <a:endParaRPr lang="de-DE" sz="2400" dirty="0" smtClean="0"/>
          </a:p>
          <a:p>
            <a:pPr>
              <a:buFontTx/>
              <a:buChar char="-"/>
              <a:defRPr/>
            </a:pPr>
            <a:r>
              <a:rPr lang="de-DE" sz="2400" dirty="0" smtClean="0"/>
              <a:t>Aceton als Lösemittel wichtig für die Kordit-Herstellung</a:t>
            </a:r>
          </a:p>
          <a:p>
            <a:pPr>
              <a:buFontTx/>
              <a:buChar char="-"/>
              <a:defRPr/>
            </a:pPr>
            <a:endParaRPr lang="de-DE" sz="2400" dirty="0" smtClean="0"/>
          </a:p>
          <a:p>
            <a:pPr>
              <a:buFont typeface="Wingdings" pitchFamily="2" charset="2"/>
              <a:buChar char="à"/>
              <a:defRPr/>
            </a:pPr>
            <a:r>
              <a:rPr lang="de-DE" sz="2400" dirty="0" smtClean="0"/>
              <a:t>Entwicklung der industriellen Aceton-Butanol-Anlagen: </a:t>
            </a:r>
          </a:p>
          <a:p>
            <a:pPr>
              <a:buNone/>
              <a:defRPr/>
            </a:pPr>
            <a:r>
              <a:rPr lang="de-DE" sz="2400" dirty="0" smtClean="0"/>
              <a:t>	Pilotanlagen </a:t>
            </a:r>
            <a:r>
              <a:rPr lang="de-DE" sz="2400" dirty="0" smtClean="0">
                <a:sym typeface="Wingdings" pitchFamily="2" charset="2"/>
              </a:rPr>
              <a:t> Produktionsanlagen (1000 kg Aceton/Woche)</a:t>
            </a:r>
          </a:p>
          <a:p>
            <a:pPr>
              <a:buFontTx/>
              <a:buChar char="-"/>
              <a:defRPr/>
            </a:pPr>
            <a:endParaRPr lang="de-DE" dirty="0"/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1435100"/>
            <a:ext cx="26844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088" y="1455738"/>
            <a:ext cx="21637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7174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5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6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7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171" name="Inhaltsplatzhalter 11"/>
          <p:cNvSpPr>
            <a:spLocks noGrp="1"/>
          </p:cNvSpPr>
          <p:nvPr>
            <p:ph idx="1"/>
          </p:nvPr>
        </p:nvSpPr>
        <p:spPr bwMode="auto">
          <a:xfrm>
            <a:off x="457200" y="1304925"/>
            <a:ext cx="8229600" cy="5513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400" u="sng" dirty="0" smtClean="0"/>
              <a:t>Wirtschaftlicher Erfolg der ABE-Gärung</a:t>
            </a:r>
          </a:p>
          <a:p>
            <a:pPr>
              <a:buFontTx/>
              <a:buNone/>
            </a:pPr>
            <a:endParaRPr lang="de-DE" sz="2400" u="sng" dirty="0" smtClean="0"/>
          </a:p>
          <a:p>
            <a:r>
              <a:rPr lang="de-DE" sz="2400" dirty="0" smtClean="0"/>
              <a:t>ab 1920 – Einsatz für Lacke</a:t>
            </a:r>
          </a:p>
          <a:p>
            <a:pPr>
              <a:buFontTx/>
              <a:buNone/>
            </a:pPr>
            <a:r>
              <a:rPr lang="de-DE" sz="2400" dirty="0" smtClean="0"/>
              <a:t>	</a:t>
            </a:r>
          </a:p>
          <a:p>
            <a:r>
              <a:rPr lang="de-DE" sz="2400" dirty="0" smtClean="0"/>
              <a:t>Entwicklung neuer </a:t>
            </a:r>
            <a:r>
              <a:rPr lang="de-DE" sz="2400" dirty="0" err="1" smtClean="0"/>
              <a:t>Clostridium</a:t>
            </a:r>
            <a:r>
              <a:rPr lang="de-DE" sz="2400" dirty="0" smtClean="0"/>
              <a:t> Stämme</a:t>
            </a:r>
          </a:p>
          <a:p>
            <a:endParaRPr lang="de-DE" sz="2400" dirty="0" smtClean="0"/>
          </a:p>
          <a:p>
            <a:r>
              <a:rPr lang="de-DE" sz="2400" dirty="0" smtClean="0"/>
              <a:t>2. Weltkrieg </a:t>
            </a:r>
            <a:r>
              <a:rPr lang="de-DE" sz="2400" dirty="0" smtClean="0">
                <a:sym typeface="Wingdings" pitchFamily="2" charset="2"/>
              </a:rPr>
              <a:t></a:t>
            </a:r>
            <a:r>
              <a:rPr lang="de-DE" sz="2400" dirty="0" smtClean="0"/>
              <a:t> Aceton für Kordit	</a:t>
            </a:r>
          </a:p>
          <a:p>
            <a:endParaRPr lang="de-DE" sz="2400" dirty="0" smtClean="0"/>
          </a:p>
          <a:p>
            <a:r>
              <a:rPr lang="de-DE" sz="2400" dirty="0" smtClean="0"/>
              <a:t>zweitgrößter Gärungsprozess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pPr>
              <a:buFontTx/>
              <a:buNone/>
            </a:pPr>
            <a:r>
              <a:rPr lang="de-DE" sz="2400" dirty="0" smtClean="0"/>
              <a:t>…danach Verdrängung durch die petrochemische Industrie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1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Einführung – Historie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438275"/>
            <a:ext cx="292417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2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3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4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5" name="Inhaltsplatzhalter 9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719638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/>
            <a:r>
              <a:rPr lang="de-DE" sz="2400" smtClean="0"/>
              <a:t>Farben, Lacke (60 – 70%)</a:t>
            </a:r>
          </a:p>
          <a:p>
            <a:pPr marL="514350" indent="-514350" eaLnBrk="1" hangingPunct="1"/>
            <a:endParaRPr lang="de-DE" sz="2400" smtClean="0"/>
          </a:p>
          <a:p>
            <a:pPr marL="514350" indent="-514350" eaLnBrk="1" hangingPunct="1"/>
            <a:r>
              <a:rPr lang="de-DE" sz="2400" smtClean="0"/>
              <a:t>Lösemittel (30 – 40%)</a:t>
            </a:r>
          </a:p>
          <a:p>
            <a:pPr marL="514350" indent="-514350" eaLnBrk="1" hangingPunct="1"/>
            <a:endParaRPr lang="de-DE" sz="2400" smtClean="0"/>
          </a:p>
          <a:p>
            <a:pPr marL="514350" indent="-514350" eaLnBrk="1" hangingPunct="1">
              <a:buFontTx/>
              <a:buNone/>
            </a:pPr>
            <a:r>
              <a:rPr lang="de-DE" sz="2400" smtClean="0"/>
              <a:t>	</a:t>
            </a:r>
            <a:r>
              <a:rPr lang="de-DE" sz="2400" smtClean="0">
                <a:sym typeface="Wingdings" pitchFamily="2" charset="2"/>
              </a:rPr>
              <a:t> </a:t>
            </a:r>
            <a:r>
              <a:rPr lang="de-DE" sz="2400" smtClean="0"/>
              <a:t>Kosmetik</a:t>
            </a:r>
          </a:p>
          <a:p>
            <a:pPr marL="514350" indent="-514350" eaLnBrk="1" hangingPunct="1"/>
            <a:endParaRPr lang="de-DE" sz="2400" smtClean="0"/>
          </a:p>
          <a:p>
            <a:pPr marL="514350" indent="-514350" eaLnBrk="1" hangingPunct="1">
              <a:buFontTx/>
              <a:buNone/>
            </a:pPr>
            <a:r>
              <a:rPr lang="de-DE" sz="2400" smtClean="0"/>
              <a:t>	</a:t>
            </a:r>
            <a:r>
              <a:rPr lang="de-DE" sz="2400" smtClean="0">
                <a:sym typeface="Wingdings" pitchFamily="2" charset="2"/>
              </a:rPr>
              <a:t> </a:t>
            </a:r>
            <a:r>
              <a:rPr lang="de-DE" sz="2400" smtClean="0"/>
              <a:t>chemisches Zwischenprodukt</a:t>
            </a:r>
          </a:p>
          <a:p>
            <a:pPr marL="514350" indent="-514350" eaLnBrk="1" hangingPunct="1">
              <a:buFontTx/>
              <a:buNone/>
            </a:pPr>
            <a:endParaRPr lang="de-DE" sz="2400" smtClean="0"/>
          </a:p>
          <a:p>
            <a:pPr marL="514350" indent="-514350" eaLnBrk="1" hangingPunct="1">
              <a:buFontTx/>
              <a:buNone/>
            </a:pPr>
            <a:r>
              <a:rPr lang="de-DE" sz="2400" smtClean="0"/>
              <a:t>	</a:t>
            </a:r>
            <a:r>
              <a:rPr lang="de-DE" sz="2400" smtClean="0">
                <a:sym typeface="Wingdings" pitchFamily="2" charset="2"/>
              </a:rPr>
              <a:t> </a:t>
            </a:r>
            <a:r>
              <a:rPr lang="de-DE" sz="2400" smtClean="0"/>
              <a:t>Klebstoffindustrie</a:t>
            </a:r>
          </a:p>
          <a:p>
            <a:pPr marL="514350" indent="-514350" eaLnBrk="1" hangingPunct="1"/>
            <a:endParaRPr lang="de-DE" sz="2400" smtClean="0"/>
          </a:p>
          <a:p>
            <a:pPr marL="514350" indent="-514350" eaLnBrk="1" hangingPunct="1">
              <a:buFontTx/>
              <a:buNone/>
            </a:pPr>
            <a:r>
              <a:rPr lang="de-DE" sz="2400" smtClean="0"/>
              <a:t>	</a:t>
            </a:r>
            <a:r>
              <a:rPr lang="de-DE" sz="2400" smtClean="0">
                <a:sym typeface="Wingdings" pitchFamily="2" charset="2"/>
              </a:rPr>
              <a:t> </a:t>
            </a:r>
            <a:r>
              <a:rPr lang="de-DE" sz="2400" smtClean="0"/>
              <a:t>Extraktionsmittel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1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Einführung – Verwendung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863" y="1400175"/>
            <a:ext cx="27527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543425"/>
            <a:ext cx="7953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625" y="4559300"/>
            <a:ext cx="151923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9219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/>
              </a:rPr>
              <a:t>2. Synthese</a:t>
            </a:r>
            <a:endParaRPr lang="de-DE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10245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6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8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9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98600"/>
            <a:ext cx="75501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2</a:t>
            </a:r>
            <a:r>
              <a:rPr lang="de-DE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sm" pitchFamily="2" charset="0"/>
              </a:rPr>
              <a:t>. Synthese – chemisch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163</Paragraphs>
  <Slides>24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Standarddesign</vt:lpstr>
      <vt:lpstr>Folie 1</vt:lpstr>
      <vt:lpstr>Folie 2</vt:lpstr>
      <vt:lpstr>1. Einführung</vt:lpstr>
      <vt:lpstr>Folie 4</vt:lpstr>
      <vt:lpstr>Folie 5</vt:lpstr>
      <vt:lpstr>Folie 6</vt:lpstr>
      <vt:lpstr>Folie 7</vt:lpstr>
      <vt:lpstr>2. Synthese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3. Wirtschaftlichkeit</vt:lpstr>
      <vt:lpstr>Folie 18</vt:lpstr>
      <vt:lpstr>Folie 19</vt:lpstr>
      <vt:lpstr>Folie 20</vt:lpstr>
      <vt:lpstr>Folie 21</vt:lpstr>
      <vt:lpstr>4. Ausblick</vt:lpstr>
      <vt:lpstr>Folie 23</vt:lpstr>
      <vt:lpstr>Vielen Dank für Ihre  Aufmerksamkeit!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BioCon</dc:title>
  <dc:creator>Eiden</dc:creator>
  <cp:lastModifiedBy>fabian</cp:lastModifiedBy>
  <cp:revision>562</cp:revision>
  <cp:lastPrinted>2002-04-21T20:56:27Z</cp:lastPrinted>
  <dcterms:created xsi:type="dcterms:W3CDTF">2002-04-09T18:46:03Z</dcterms:created>
  <dcterms:modified xsi:type="dcterms:W3CDTF">2011-05-25T10:59:24Z</dcterms:modified>
</cp:coreProperties>
</file>