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3" r:id="rId2"/>
    <p:sldId id="452" r:id="rId3"/>
    <p:sldId id="462" r:id="rId4"/>
    <p:sldId id="476" r:id="rId5"/>
    <p:sldId id="477" r:id="rId6"/>
    <p:sldId id="463" r:id="rId7"/>
    <p:sldId id="455" r:id="rId8"/>
    <p:sldId id="464" r:id="rId9"/>
    <p:sldId id="465" r:id="rId10"/>
    <p:sldId id="466" r:id="rId11"/>
    <p:sldId id="470" r:id="rId12"/>
    <p:sldId id="475" r:id="rId13"/>
    <p:sldId id="478" r:id="rId14"/>
    <p:sldId id="479" r:id="rId15"/>
    <p:sldId id="480" r:id="rId16"/>
    <p:sldId id="481" r:id="rId17"/>
    <p:sldId id="482" r:id="rId18"/>
    <p:sldId id="472" r:id="rId19"/>
    <p:sldId id="473" r:id="rId20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E7F6EF"/>
    <a:srgbClr val="CBECDE"/>
    <a:srgbClr val="FF0000"/>
    <a:srgbClr val="6666FF"/>
    <a:srgbClr val="0066FF"/>
    <a:srgbClr val="0099FF"/>
    <a:srgbClr val="969696"/>
    <a:srgbClr val="FFFF00"/>
    <a:srgbClr val="00FF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995" autoAdjust="0"/>
  </p:normalViewPr>
  <p:slideViewPr>
    <p:cSldViewPr snapToGrid="0">
      <p:cViewPr>
        <p:scale>
          <a:sx n="75" d="100"/>
          <a:sy n="75" d="100"/>
        </p:scale>
        <p:origin x="-1236" y="66"/>
      </p:cViewPr>
      <p:guideLst>
        <p:guide orient="horz" pos="2765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1766" y="-67"/>
      </p:cViewPr>
      <p:guideLst>
        <p:guide orient="horz" pos="306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4" cy="4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802" y="0"/>
            <a:ext cx="2974554" cy="4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4288"/>
            <a:ext cx="2974554" cy="4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802" y="9284288"/>
            <a:ext cx="2974554" cy="4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21877A-714E-4FEF-91B9-66A6B857CF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0206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376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24" y="0"/>
            <a:ext cx="2971376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60" y="4624704"/>
            <a:ext cx="5030683" cy="43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47823"/>
            <a:ext cx="2971376" cy="4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24" y="9247823"/>
            <a:ext cx="2971376" cy="4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1885DE-5B0F-4C34-B365-BC199A68C7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22924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F7E2B5-FA09-4FBC-9546-59006AFF9E7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Die </a:t>
            </a:r>
            <a:r>
              <a:rPr lang="de-DE" dirty="0" err="1" smtClean="0"/>
              <a:t>Litheratur</a:t>
            </a:r>
            <a:r>
              <a:rPr lang="de-DE" dirty="0" smtClean="0"/>
              <a:t> (der Taschenatlas) beschreibt die Fermentative</a:t>
            </a:r>
            <a:r>
              <a:rPr lang="de-DE" baseline="0" dirty="0" smtClean="0"/>
              <a:t> Herstellung von Aceton (und 1-Butanol) mit </a:t>
            </a:r>
            <a:r>
              <a:rPr lang="de-DE" i="1" dirty="0" err="1" smtClean="0">
                <a:latin typeface="Chasm" pitchFamily="2" charset="0"/>
              </a:rPr>
              <a:t>C.acetobutylicum</a:t>
            </a:r>
            <a:r>
              <a:rPr lang="de-DE" i="1" dirty="0" smtClean="0">
                <a:latin typeface="Chasm" pitchFamily="2" charset="0"/>
              </a:rPr>
              <a:t> </a:t>
            </a:r>
            <a:r>
              <a:rPr lang="de-DE" i="0" dirty="0" smtClean="0">
                <a:latin typeface="Chasm" pitchFamily="2" charset="0"/>
              </a:rPr>
              <a:t>im technischen Maßstab in </a:t>
            </a:r>
            <a:r>
              <a:rPr lang="de-DE" i="0" dirty="0" err="1" smtClean="0">
                <a:latin typeface="Chasm" pitchFamily="2" charset="0"/>
              </a:rPr>
              <a:t>Satzfermentern</a:t>
            </a:r>
            <a:r>
              <a:rPr lang="de-DE" i="0" dirty="0" smtClean="0">
                <a:latin typeface="Chasm" pitchFamily="2" charset="0"/>
              </a:rPr>
              <a:t> von</a:t>
            </a:r>
            <a:r>
              <a:rPr lang="de-DE" i="0" baseline="0" dirty="0" smtClean="0">
                <a:latin typeface="Chasm" pitchFamily="2" charset="0"/>
              </a:rPr>
              <a:t> &gt; 100m3.</a:t>
            </a:r>
          </a:p>
          <a:p>
            <a:pPr eaLnBrk="1" hangingPunct="1"/>
            <a:r>
              <a:rPr lang="de-DE" i="0" baseline="0" dirty="0" smtClean="0">
                <a:latin typeface="Chasm" pitchFamily="2" charset="0"/>
              </a:rPr>
              <a:t>Die Substratkosten (Maisstärke oder Melasse) liegt bei 60% und die Produktisolierung durch Destillation gehen mit </a:t>
            </a:r>
            <a:r>
              <a:rPr lang="de-DE" i="0" baseline="0" dirty="0" err="1" smtClean="0">
                <a:latin typeface="Chasm" pitchFamily="2" charset="0"/>
              </a:rPr>
              <a:t>ca</a:t>
            </a:r>
            <a:r>
              <a:rPr lang="de-DE" i="0" baseline="0" dirty="0" smtClean="0">
                <a:latin typeface="Chasm" pitchFamily="2" charset="0"/>
              </a:rPr>
              <a:t> 12% ein.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Dieser kontinuierliche Batch ist mit der anderen Aceton </a:t>
            </a:r>
            <a:r>
              <a:rPr lang="de-DE" dirty="0" err="1" smtClean="0"/>
              <a:t>herstellung</a:t>
            </a:r>
            <a:r>
              <a:rPr lang="de-DE" dirty="0" smtClean="0"/>
              <a:t> </a:t>
            </a:r>
            <a:r>
              <a:rPr lang="de-DE" dirty="0" err="1" smtClean="0"/>
              <a:t>petrochemeische</a:t>
            </a:r>
            <a:r>
              <a:rPr lang="de-DE" dirty="0" smtClean="0"/>
              <a:t> Verfahren nicht mehr wettbewerbsfähig.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447D57-00CD-46CF-A7AA-0B65A0666525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Man</a:t>
            </a:r>
            <a:r>
              <a:rPr lang="de-DE" baseline="0" dirty="0" smtClean="0"/>
              <a:t> nimmt an dass der rekombinante </a:t>
            </a:r>
            <a:r>
              <a:rPr lang="de-DE" baseline="0" dirty="0" err="1" smtClean="0"/>
              <a:t>E.coli</a:t>
            </a:r>
            <a:r>
              <a:rPr lang="de-DE" baseline="0" dirty="0" smtClean="0"/>
              <a:t> den gleichen </a:t>
            </a:r>
            <a:r>
              <a:rPr lang="de-DE" baseline="0" dirty="0" err="1" smtClean="0"/>
              <a:t>stoffwechesl</a:t>
            </a:r>
            <a:r>
              <a:rPr lang="de-DE" baseline="0" dirty="0" smtClean="0"/>
              <a:t> wie </a:t>
            </a:r>
            <a:r>
              <a:rPr lang="de-DE" baseline="0" dirty="0" err="1" smtClean="0"/>
              <a:t>C.acetobutylicum</a:t>
            </a:r>
            <a:r>
              <a:rPr lang="de-DE" baseline="0" dirty="0" smtClean="0"/>
              <a:t> hat und daher die gleiche Kosten annehmen kann.</a:t>
            </a:r>
          </a:p>
          <a:p>
            <a:pPr eaLnBrk="1" hangingPunct="1"/>
            <a:r>
              <a:rPr lang="de-DE" baseline="0" dirty="0" smtClean="0"/>
              <a:t>Wenn man die Kosten von vorher nimmt </a:t>
            </a:r>
            <a:r>
              <a:rPr lang="de-DE" baseline="0" dirty="0" err="1" smtClean="0"/>
              <a:t>fdie</a:t>
            </a:r>
            <a:r>
              <a:rPr lang="de-DE" baseline="0" dirty="0" smtClean="0"/>
              <a:t> sich auf 31, 48 Euro belaufen und das angegebene Verhältnis berücksichtig </a:t>
            </a:r>
            <a:r>
              <a:rPr lang="de-DE" baseline="0" dirty="0" err="1" smtClean="0"/>
              <a:t>fürht</a:t>
            </a:r>
            <a:r>
              <a:rPr lang="de-DE" baseline="0" dirty="0" smtClean="0"/>
              <a:t> es für die </a:t>
            </a:r>
            <a:r>
              <a:rPr lang="de-DE" baseline="0" dirty="0" err="1" smtClean="0"/>
              <a:t>Aufreinigung</a:t>
            </a:r>
            <a:r>
              <a:rPr lang="de-DE" baseline="0" dirty="0" smtClean="0"/>
              <a:t> kosten von 6,30. </a:t>
            </a:r>
          </a:p>
          <a:p>
            <a:pPr eaLnBrk="1" hangingPunct="1"/>
            <a:r>
              <a:rPr lang="de-DE" baseline="0" dirty="0" smtClean="0"/>
              <a:t>Alles zusammen beläuft sich auf</a:t>
            </a:r>
          </a:p>
          <a:p>
            <a:pPr eaLnBrk="1" hangingPunct="1"/>
            <a:endParaRPr lang="de-DE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Vorschlag:</a:t>
            </a:r>
            <a:r>
              <a:rPr lang="de-DE" dirty="0" smtClean="0">
                <a:latin typeface="Chasm" pitchFamily="2" charset="0"/>
              </a:rPr>
              <a:t>(</a:t>
            </a:r>
            <a:r>
              <a:rPr lang="de-DE" dirty="0" err="1" smtClean="0">
                <a:latin typeface="Chasm" pitchFamily="2" charset="0"/>
              </a:rPr>
              <a:t>Pervaporation</a:t>
            </a:r>
            <a:r>
              <a:rPr lang="de-DE" dirty="0" smtClean="0">
                <a:latin typeface="Chasm" pitchFamily="2" charset="0"/>
              </a:rPr>
              <a:t>, Umkehrosmose) </a:t>
            </a: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68F60B-5768-401F-A705-842EDB200CD1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Wenn man Siemens schaut bieten dies </a:t>
            </a:r>
            <a:r>
              <a:rPr lang="de-DE" dirty="0" err="1" smtClean="0">
                <a:latin typeface="Chasm" pitchFamily="2" charset="0"/>
              </a:rPr>
              <a:t>Dampfpermeation</a:t>
            </a:r>
            <a:r>
              <a:rPr lang="de-DE" dirty="0" smtClean="0">
                <a:latin typeface="Chasm" pitchFamily="2" charset="0"/>
              </a:rPr>
              <a:t> um </a:t>
            </a:r>
            <a:r>
              <a:rPr lang="de-DE" dirty="0" err="1" smtClean="0">
                <a:latin typeface="Chasm" pitchFamily="2" charset="0"/>
              </a:rPr>
              <a:t>destillation</a:t>
            </a:r>
            <a:r>
              <a:rPr lang="de-DE" dirty="0" smtClean="0">
                <a:latin typeface="Chasm" pitchFamily="2" charset="0"/>
              </a:rPr>
              <a:t> zu ersetzen, wird 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Bei der </a:t>
            </a:r>
            <a:r>
              <a:rPr lang="de-DE" dirty="0" err="1" smtClean="0">
                <a:latin typeface="Chasm" pitchFamily="2" charset="0"/>
              </a:rPr>
              <a:t>Dampfpermeation</a:t>
            </a:r>
            <a:r>
              <a:rPr lang="de-DE" dirty="0" smtClean="0">
                <a:latin typeface="Chasm" pitchFamily="2" charset="0"/>
              </a:rPr>
              <a:t> wird gesättigter</a:t>
            </a:r>
            <a:r>
              <a:rPr lang="de-DE" baseline="0" dirty="0" smtClean="0">
                <a:latin typeface="Chasm" pitchFamily="2" charset="0"/>
              </a:rPr>
              <a:t> Dampf über die Membran geleitet. Das durch die Membran transportierte </a:t>
            </a:r>
            <a:r>
              <a:rPr lang="de-DE" baseline="0" dirty="0" err="1" smtClean="0">
                <a:latin typeface="Chasm" pitchFamily="2" charset="0"/>
              </a:rPr>
              <a:t>Permeat</a:t>
            </a:r>
            <a:r>
              <a:rPr lang="de-DE" baseline="0" dirty="0" smtClean="0">
                <a:latin typeface="Chasm" pitchFamily="2" charset="0"/>
              </a:rPr>
              <a:t> wird auf der Membranrückseite verdampf und entzieht dadurch den </a:t>
            </a:r>
            <a:r>
              <a:rPr lang="de-DE" baseline="0" dirty="0" err="1" smtClean="0">
                <a:latin typeface="Chasm" pitchFamily="2" charset="0"/>
              </a:rPr>
              <a:t>Zulaufsstrom</a:t>
            </a:r>
            <a:r>
              <a:rPr lang="de-DE" baseline="0" dirty="0" smtClean="0">
                <a:latin typeface="Chasm" pitchFamily="2" charset="0"/>
              </a:rPr>
              <a:t> Wärme</a:t>
            </a:r>
            <a:endParaRPr 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37D94E-BB86-4823-BF54-EA943C041B39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Wenn man Siemens schaut bieten dies </a:t>
            </a:r>
            <a:r>
              <a:rPr lang="de-DE" dirty="0" err="1" smtClean="0">
                <a:latin typeface="Chasm" pitchFamily="2" charset="0"/>
              </a:rPr>
              <a:t>Dampfpermeation</a:t>
            </a:r>
            <a:r>
              <a:rPr lang="de-DE" dirty="0" smtClean="0">
                <a:latin typeface="Chasm" pitchFamily="2" charset="0"/>
              </a:rPr>
              <a:t> um </a:t>
            </a:r>
            <a:r>
              <a:rPr lang="de-DE" dirty="0" err="1" smtClean="0">
                <a:latin typeface="Chasm" pitchFamily="2" charset="0"/>
              </a:rPr>
              <a:t>destillation</a:t>
            </a:r>
            <a:r>
              <a:rPr lang="de-DE" dirty="0" smtClean="0">
                <a:latin typeface="Chasm" pitchFamily="2" charset="0"/>
              </a:rPr>
              <a:t> zu ersetzen, wird 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Bei der </a:t>
            </a:r>
            <a:r>
              <a:rPr lang="de-DE" dirty="0" err="1" smtClean="0">
                <a:latin typeface="Chasm" pitchFamily="2" charset="0"/>
              </a:rPr>
              <a:t>Dampfpermeation</a:t>
            </a:r>
            <a:r>
              <a:rPr lang="de-DE" dirty="0" smtClean="0">
                <a:latin typeface="Chasm" pitchFamily="2" charset="0"/>
              </a:rPr>
              <a:t> wird gesättigter</a:t>
            </a:r>
            <a:r>
              <a:rPr lang="de-DE" baseline="0" dirty="0" smtClean="0">
                <a:latin typeface="Chasm" pitchFamily="2" charset="0"/>
              </a:rPr>
              <a:t> Dampf über die Membran geleitet. Das durch die Membran transportierte </a:t>
            </a:r>
            <a:r>
              <a:rPr lang="de-DE" baseline="0" dirty="0" err="1" smtClean="0">
                <a:latin typeface="Chasm" pitchFamily="2" charset="0"/>
              </a:rPr>
              <a:t>Permeat</a:t>
            </a:r>
            <a:r>
              <a:rPr lang="de-DE" baseline="0" dirty="0" smtClean="0">
                <a:latin typeface="Chasm" pitchFamily="2" charset="0"/>
              </a:rPr>
              <a:t> wird auf der Membranrückseite verdampf und entzieht dadurch den </a:t>
            </a:r>
            <a:r>
              <a:rPr lang="de-DE" baseline="0" dirty="0" err="1" smtClean="0">
                <a:latin typeface="Chasm" pitchFamily="2" charset="0"/>
              </a:rPr>
              <a:t>Zulaufsstrom</a:t>
            </a:r>
            <a:r>
              <a:rPr lang="de-DE" baseline="0" smtClean="0">
                <a:latin typeface="Chasm" pitchFamily="2" charset="0"/>
              </a:rPr>
              <a:t> Wärme</a:t>
            </a:r>
            <a:endParaRPr lang="de-DE" dirty="0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37D94E-BB86-4823-BF54-EA943C041B39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0B5F1B-9935-4C1F-8906-476F1E4BBB08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0B5F1B-9935-4C1F-8906-476F1E4BBB08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0B5F1B-9935-4C1F-8906-476F1E4BBB08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Syntheseweg in C. </a:t>
            </a:r>
            <a:r>
              <a:rPr lang="de-DE" dirty="0" err="1" smtClean="0"/>
              <a:t>acetobutylicum</a:t>
            </a:r>
            <a:r>
              <a:rPr lang="de-DE" dirty="0" smtClean="0"/>
              <a:t> ausgehend von Glucose</a:t>
            </a:r>
            <a:r>
              <a:rPr lang="de-DE" baseline="0" dirty="0" smtClean="0"/>
              <a:t> über 2 Moleküle </a:t>
            </a:r>
            <a:r>
              <a:rPr lang="de-DE" baseline="0" dirty="0" err="1" smtClean="0"/>
              <a:t>Pyruvat</a:t>
            </a:r>
            <a:endParaRPr lang="de-DE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/>
              <a:t>Weitere relevante Schritte rot markiert </a:t>
            </a:r>
            <a:r>
              <a:rPr lang="de-DE" baseline="0" dirty="0" smtClean="0">
                <a:sym typeface="Wingdings" pitchFamily="2" charset="2"/>
              </a:rPr>
              <a:t> nächste Folie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821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err="1" smtClean="0"/>
              <a:t>Acetonproduktion</a:t>
            </a:r>
            <a:r>
              <a:rPr lang="de-DE" dirty="0" smtClean="0"/>
              <a:t> in C. </a:t>
            </a:r>
            <a:r>
              <a:rPr lang="de-DE" dirty="0" err="1" smtClean="0"/>
              <a:t>acetobutylicum</a:t>
            </a:r>
            <a:r>
              <a:rPr lang="de-DE" dirty="0" smtClean="0"/>
              <a:t> ausgehend von zwei Molekülen </a:t>
            </a:r>
            <a:r>
              <a:rPr lang="de-DE" dirty="0" err="1" smtClean="0"/>
              <a:t>Acetyl-CoA</a:t>
            </a:r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Notwendigen Enzyme für Synthese von Aceton ausgehend von </a:t>
            </a:r>
            <a:r>
              <a:rPr lang="de-DE" dirty="0" err="1" smtClean="0"/>
              <a:t>Acetyl-CoA</a:t>
            </a:r>
            <a:r>
              <a:rPr lang="de-DE" dirty="0" smtClean="0"/>
              <a:t>: </a:t>
            </a:r>
            <a:r>
              <a:rPr lang="de-DE" dirty="0" err="1" smtClean="0"/>
              <a:t>ThlA</a:t>
            </a:r>
            <a:r>
              <a:rPr lang="de-DE" dirty="0" smtClean="0"/>
              <a:t>, </a:t>
            </a:r>
            <a:r>
              <a:rPr lang="de-DE" dirty="0" err="1" smtClean="0"/>
              <a:t>CtfAB</a:t>
            </a:r>
            <a:r>
              <a:rPr lang="de-DE" dirty="0" smtClean="0"/>
              <a:t>, </a:t>
            </a:r>
            <a:r>
              <a:rPr lang="de-DE" dirty="0" err="1" smtClean="0"/>
              <a:t>Adc</a:t>
            </a:r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Abb. rechts: Genetische Organisation der an der Lösemittelsynthese beteiligten Gene in C. </a:t>
            </a:r>
            <a:r>
              <a:rPr lang="de-DE" dirty="0" err="1" smtClean="0"/>
              <a:t>Acetobutylicum</a:t>
            </a:r>
            <a:endParaRPr lang="de-DE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de-DE" dirty="0" smtClean="0"/>
              <a:t>Oben: </a:t>
            </a:r>
            <a:r>
              <a:rPr lang="de-DE" dirty="0" err="1" smtClean="0"/>
              <a:t>polycistronischen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dol-Operon</a:t>
            </a:r>
            <a:endParaRPr lang="de-DE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de-DE" baseline="0" dirty="0" smtClean="0"/>
              <a:t>Unten: </a:t>
            </a:r>
            <a:r>
              <a:rPr lang="de-DE" baseline="0" dirty="0" err="1" smtClean="0"/>
              <a:t>monocistronisches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Operon</a:t>
            </a:r>
            <a:r>
              <a:rPr lang="de-DE" baseline="0" dirty="0" smtClean="0"/>
              <a:t> auf Chromosom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DE" baseline="0" dirty="0" smtClean="0"/>
              <a:t>Die für die eigentliche </a:t>
            </a:r>
            <a:r>
              <a:rPr lang="de-DE" baseline="0" dirty="0" err="1" smtClean="0"/>
              <a:t>Acetonsynthese</a:t>
            </a:r>
            <a:r>
              <a:rPr lang="de-DE" baseline="0" dirty="0" smtClean="0"/>
              <a:t> verantwortlichen Gene sind farbig markiert (s. auch Abb. oben)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de-DE" baseline="0" dirty="0" smtClean="0"/>
              <a:t>Um andere Stämme zur </a:t>
            </a:r>
            <a:r>
              <a:rPr lang="de-DE" baseline="0" dirty="0" err="1" smtClean="0"/>
              <a:t>Acetonproduktion</a:t>
            </a:r>
            <a:r>
              <a:rPr lang="de-DE" baseline="0" dirty="0" smtClean="0"/>
              <a:t> zu bringen (z.B. E. coli, </a:t>
            </a:r>
            <a:r>
              <a:rPr lang="de-DE" baseline="0" dirty="0" err="1" smtClean="0"/>
              <a:t>Corynebacterium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glutamicum</a:t>
            </a:r>
            <a:r>
              <a:rPr lang="de-DE" baseline="0" dirty="0" smtClean="0"/>
              <a:t> o.a.) müssen Gene isoliert und kloniert werden </a:t>
            </a:r>
            <a:r>
              <a:rPr lang="de-DE" baseline="0" dirty="0" smtClean="0">
                <a:sym typeface="Wingdings" pitchFamily="2" charset="2"/>
              </a:rPr>
              <a:t> Herstellung eines </a:t>
            </a:r>
            <a:r>
              <a:rPr lang="de-DE" u="sng" baseline="0" dirty="0" smtClean="0">
                <a:sym typeface="Wingdings" pitchFamily="2" charset="2"/>
              </a:rPr>
              <a:t>rekombinanten Organismus zur </a:t>
            </a:r>
            <a:r>
              <a:rPr lang="de-DE" u="sng" dirty="0" smtClean="0">
                <a:latin typeface="Chasm"/>
              </a:rPr>
              <a:t>biotechnologischen Herstellung von Aceton</a:t>
            </a:r>
            <a:endParaRPr lang="de-DE" u="sng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1565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 mM = 10-3</a:t>
            </a:r>
            <a:r>
              <a:rPr lang="de-DE" baseline="0" dirty="0" smtClean="0"/>
              <a:t> mol/L   * </a:t>
            </a:r>
            <a:r>
              <a:rPr lang="de-DE" baseline="0" dirty="0" err="1" smtClean="0"/>
              <a:t>Molmasse</a:t>
            </a:r>
            <a:r>
              <a:rPr lang="de-DE" baseline="0" dirty="0" smtClean="0"/>
              <a:t> =  ? g/L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Quelle: Lars blank </a:t>
            </a:r>
            <a:r>
              <a:rPr lang="de-DE" dirty="0" err="1" smtClean="0"/>
              <a:t>diplomarbeit</a:t>
            </a:r>
            <a:endParaRPr lang="de-DE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25EBC1-E23F-4369-B7AA-A984E8021118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 einem synthetischen medium versteht man ein medium deren Bestandteile klar definiert sind.  Hefeextrakt gehört zu den komplexen bzw. undefinierten Nährmedien.</a:t>
            </a:r>
          </a:p>
          <a:p>
            <a:endParaRPr lang="de-D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Chasm" pitchFamily="2" charset="0"/>
              </a:rPr>
              <a:t>Hefeextrakt ist der wasserlösliche </a:t>
            </a:r>
            <a:r>
              <a:rPr lang="de-DE" dirty="0" err="1" smtClean="0">
                <a:latin typeface="Chasm" pitchFamily="2" charset="0"/>
              </a:rPr>
              <a:t>anteil</a:t>
            </a:r>
            <a:r>
              <a:rPr lang="de-DE" dirty="0" smtClean="0">
                <a:latin typeface="Chasm" pitchFamily="2" charset="0"/>
              </a:rPr>
              <a:t> eines </a:t>
            </a:r>
            <a:r>
              <a:rPr lang="de-DE" dirty="0" err="1" smtClean="0">
                <a:latin typeface="Chasm" pitchFamily="2" charset="0"/>
              </a:rPr>
              <a:t>autolysats</a:t>
            </a:r>
            <a:r>
              <a:rPr lang="de-DE" dirty="0" smtClean="0">
                <a:latin typeface="Chasm" pitchFamily="2" charset="0"/>
              </a:rPr>
              <a:t> von </a:t>
            </a:r>
            <a:r>
              <a:rPr lang="de-DE" dirty="0" err="1" smtClean="0">
                <a:latin typeface="Chasm" pitchFamily="2" charset="0"/>
              </a:rPr>
              <a:t>brauereihefe</a:t>
            </a:r>
            <a:r>
              <a:rPr lang="de-DE" dirty="0" smtClean="0">
                <a:latin typeface="Chasm" pitchFamily="2" charset="0"/>
              </a:rPr>
              <a:t>. Er </a:t>
            </a:r>
            <a:r>
              <a:rPr lang="de-DE" dirty="0" err="1" smtClean="0">
                <a:latin typeface="Chasm" pitchFamily="2" charset="0"/>
              </a:rPr>
              <a:t>enthählt</a:t>
            </a:r>
            <a:r>
              <a:rPr lang="de-DE" dirty="0" smtClean="0">
                <a:latin typeface="Chasm" pitchFamily="2" charset="0"/>
              </a:rPr>
              <a:t> </a:t>
            </a:r>
            <a:r>
              <a:rPr lang="de-DE" dirty="0" err="1" smtClean="0">
                <a:latin typeface="Chasm" pitchFamily="2" charset="0"/>
              </a:rPr>
              <a:t>Oligopeptide</a:t>
            </a:r>
            <a:r>
              <a:rPr lang="de-DE" dirty="0" smtClean="0">
                <a:latin typeface="Chasm" pitchFamily="2" charset="0"/>
              </a:rPr>
              <a:t>, </a:t>
            </a:r>
            <a:r>
              <a:rPr lang="de-DE" dirty="0" err="1" smtClean="0">
                <a:latin typeface="Chasm" pitchFamily="2" charset="0"/>
              </a:rPr>
              <a:t>aminosäuren</a:t>
            </a:r>
            <a:r>
              <a:rPr lang="de-DE" dirty="0" smtClean="0">
                <a:latin typeface="Chasm" pitchFamily="2" charset="0"/>
              </a:rPr>
              <a:t>, zucker, einige </a:t>
            </a:r>
            <a:r>
              <a:rPr lang="de-DE" dirty="0" err="1" smtClean="0">
                <a:latin typeface="Chasm" pitchFamily="2" charset="0"/>
              </a:rPr>
              <a:t>fettsäuren</a:t>
            </a:r>
            <a:r>
              <a:rPr lang="de-DE" dirty="0" smtClean="0">
                <a:latin typeface="Chasm" pitchFamily="2" charset="0"/>
              </a:rPr>
              <a:t>, </a:t>
            </a:r>
            <a:r>
              <a:rPr lang="de-DE" dirty="0" err="1" smtClean="0">
                <a:latin typeface="Chasm" pitchFamily="2" charset="0"/>
              </a:rPr>
              <a:t>cholin</a:t>
            </a:r>
            <a:r>
              <a:rPr lang="de-DE" dirty="0" smtClean="0">
                <a:latin typeface="Chasm" pitchFamily="2" charset="0"/>
              </a:rPr>
              <a:t> und alle </a:t>
            </a:r>
            <a:r>
              <a:rPr lang="de-DE" dirty="0" err="1" smtClean="0">
                <a:latin typeface="Chasm" pitchFamily="2" charset="0"/>
              </a:rPr>
              <a:t>vitamine</a:t>
            </a:r>
            <a:r>
              <a:rPr lang="de-DE" dirty="0" smtClean="0">
                <a:latin typeface="Chasm" pitchFamily="2" charset="0"/>
              </a:rPr>
              <a:t> (außer Vit B12)</a:t>
            </a:r>
          </a:p>
          <a:p>
            <a:r>
              <a:rPr lang="de-DE" dirty="0" smtClean="0"/>
              <a:t>Quelle Allgemeine Mikrobiologie, Schlegel.</a:t>
            </a:r>
            <a:r>
              <a:rPr lang="de-DE" baseline="0" dirty="0" smtClean="0"/>
              <a:t> Auflage 8, 2007, </a:t>
            </a:r>
            <a:r>
              <a:rPr lang="de-DE" baseline="0" dirty="0" err="1" smtClean="0"/>
              <a:t>georg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thieme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verlag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u="none" dirty="0" smtClean="0">
                <a:solidFill>
                  <a:schemeClr val="tx1"/>
                </a:solidFill>
              </a:rPr>
              <a:t>Mit der </a:t>
            </a:r>
            <a:r>
              <a:rPr lang="de-DE" b="1" u="none" dirty="0" smtClean="0">
                <a:solidFill>
                  <a:schemeClr val="tx1"/>
                </a:solidFill>
              </a:rPr>
              <a:t>Autolyse</a:t>
            </a:r>
            <a:r>
              <a:rPr lang="de-DE" u="none" dirty="0" smtClean="0">
                <a:solidFill>
                  <a:schemeClr val="tx1"/>
                </a:solidFill>
              </a:rPr>
              <a:t> bezeichnet man die Selbstauflösung abgestorbener Körperzellen durch Enzyme, die im Gewebe schon vorhanden sind, </a:t>
            </a:r>
            <a:r>
              <a:rPr lang="de-DE" i="1" u="none" dirty="0" smtClean="0">
                <a:solidFill>
                  <a:schemeClr val="tx1"/>
                </a:solidFill>
              </a:rPr>
              <a:t>ohne</a:t>
            </a:r>
            <a:r>
              <a:rPr lang="de-DE" u="none" dirty="0" smtClean="0">
                <a:solidFill>
                  <a:schemeClr val="tx1"/>
                </a:solidFill>
              </a:rPr>
              <a:t> die Beteiligung von </a:t>
            </a:r>
            <a:r>
              <a:rPr lang="de-DE" u="none" dirty="0" err="1" smtClean="0">
                <a:solidFill>
                  <a:schemeClr val="tx1"/>
                </a:solidFill>
              </a:rPr>
              <a:t>bakterien</a:t>
            </a:r>
            <a:r>
              <a:rPr lang="de-DE" u="none" dirty="0" smtClean="0">
                <a:solidFill>
                  <a:schemeClr val="tx1"/>
                </a:solidFill>
              </a:rPr>
              <a:t> oder anderen Lebewesen. Dies geschieht durch </a:t>
            </a:r>
            <a:r>
              <a:rPr lang="de-DE" b="1" u="none" dirty="0" smtClean="0">
                <a:solidFill>
                  <a:schemeClr val="tx1"/>
                </a:solidFill>
              </a:rPr>
              <a:t>Selbstverdauung</a:t>
            </a:r>
            <a:r>
              <a:rPr lang="de-DE" u="none" dirty="0" smtClean="0">
                <a:solidFill>
                  <a:schemeClr val="tx1"/>
                </a:solidFill>
              </a:rPr>
              <a:t> mittels </a:t>
            </a:r>
            <a:r>
              <a:rPr lang="de-DE" u="none" dirty="0" err="1" smtClean="0">
                <a:solidFill>
                  <a:schemeClr val="tx1"/>
                </a:solidFill>
              </a:rPr>
              <a:t>lysosomaler</a:t>
            </a:r>
            <a:r>
              <a:rPr lang="de-DE" u="none" dirty="0" smtClean="0">
                <a:solidFill>
                  <a:schemeClr val="tx1"/>
                </a:solidFill>
              </a:rPr>
              <a:t> Enzyme. (</a:t>
            </a:r>
            <a:r>
              <a:rPr lang="de-DE" u="none" dirty="0" err="1" smtClean="0">
                <a:solidFill>
                  <a:schemeClr val="tx1"/>
                </a:solidFill>
              </a:rPr>
              <a:t>wiki</a:t>
            </a:r>
            <a:r>
              <a:rPr lang="de-DE" u="none" dirty="0" smtClean="0">
                <a:solidFill>
                  <a:schemeClr val="tx1"/>
                </a:solidFill>
              </a:rPr>
              <a:t>)</a:t>
            </a:r>
          </a:p>
          <a:p>
            <a:endParaRPr lang="de-DE" u="none" dirty="0" smtClean="0">
              <a:solidFill>
                <a:schemeClr val="tx1"/>
              </a:solidFill>
            </a:endParaRPr>
          </a:p>
          <a:p>
            <a:r>
              <a:rPr lang="de-DE" u="none" dirty="0" smtClean="0">
                <a:solidFill>
                  <a:schemeClr val="tx1"/>
                </a:solidFill>
              </a:rPr>
              <a:t>Bild quelle: www.carlroth.com</a:t>
            </a:r>
            <a:endParaRPr lang="de-DE" u="non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latin typeface="Chasm"/>
              </a:rPr>
              <a:t>Lederle</a:t>
            </a:r>
            <a:r>
              <a:rPr lang="de-DE" sz="1200" dirty="0" smtClean="0">
                <a:latin typeface="Chasm"/>
              </a:rPr>
              <a:t>: TM3a verwendet 1 mg/L Thiamin…wurde für alle Vitamine übernommen</a:t>
            </a:r>
          </a:p>
          <a:p>
            <a:endParaRPr lang="de-DE" sz="1200" dirty="0" smtClean="0">
              <a:latin typeface="Chasm"/>
            </a:endParaRPr>
          </a:p>
          <a:p>
            <a:r>
              <a:rPr lang="de-DE" sz="1200" dirty="0" smtClean="0">
                <a:latin typeface="Chasm"/>
              </a:rPr>
              <a:t>Vitamine II: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Biotin, ein bicyclisches Tetrahydrothienoimidazolin-System (Abb.4), wirkt als prosthetische Gruppe von Carboxylasen. Es ermöglicht die Kohlendioxid Fixierung (</a:t>
            </a:r>
            <a:r>
              <a:rPr lang="de-DE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Gluconeogenese</a:t>
            </a:r>
            <a:r>
              <a:rPr lang="de-DE" dirty="0" smtClean="0"/>
              <a:t>)</a:t>
            </a:r>
            <a:r>
              <a:rPr lang="de-DE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und spielt somit eine wichtige Rolle bei der Biosynthese von Fettsäuren.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Thiamin besteht aus einem Thiazol- und einem Pyrimidin-Ring (Abb.5) und wird auch als Vitamin B</a:t>
            </a:r>
            <a:r>
              <a:rPr lang="de-DE" sz="1200" kern="1200" baseline="-25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de-DE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bezeichnet. Nach Umwandlung zu Thiamindiphosphat unterstützt es als Coenzym beispielweise die Transketolase im Pentosephosphat-Weg oder die Biosynthese der Terpenoide.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Aus Ca-Pantothenat, das Calciumsalz der Pantothensäure (Abb.6), entsteht das Coenzym A. Dies ist eines der wichtigsten Coenzyme, da es unter anderem als Acetyl-Coenzym A an vielen verschiedenen enzymatischen Reaktionen beteiligt ist und dem Acyltransfer dient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Drummond und Stern publizierten 1960, dass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Acetacetat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-synthetisierende Enzyme Magnesium als Co-Faktor benötigen. Im untersuchten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Plasmid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pEKEx_adc_atoDA_thlA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kodiert </a:t>
            </a:r>
            <a:r>
              <a:rPr lang="de-DE" sz="1200" i="1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atoDA</a:t>
            </a:r>
            <a:r>
              <a:rPr lang="de-DE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für das Enzym, das diese Reaktion 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katalysiert.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Abbildung 3 :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Plasmid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pEKEx_adc_atoDA_thlA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bei unterschiedlichen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E.coli</a:t>
            </a:r>
            <a:r>
              <a:rPr lang="de-DE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stämmen</a:t>
            </a:r>
            <a:endParaRPr lang="de-DE" sz="1200" dirty="0" smtClean="0">
              <a:latin typeface="Chasm"/>
            </a:endParaRPr>
          </a:p>
          <a:p>
            <a:endParaRPr lang="de-DE" sz="1200" dirty="0" smtClean="0">
              <a:latin typeface="Chasm"/>
            </a:endParaRPr>
          </a:p>
          <a:p>
            <a:r>
              <a:rPr lang="de-DE" sz="1200" dirty="0" smtClean="0">
                <a:latin typeface="Chasm"/>
              </a:rPr>
              <a:t>30°C mehr Aceton vorhanden war (bei 37°C verdampft mehr, aber optimale Wachstumstemperatur).</a:t>
            </a:r>
          </a:p>
          <a:p>
            <a:endParaRPr lang="de-DE" sz="1200" dirty="0" smtClean="0">
              <a:latin typeface="Chasm"/>
            </a:endParaRPr>
          </a:p>
          <a:p>
            <a:r>
              <a:rPr lang="de-DE" sz="1200" dirty="0" smtClean="0">
                <a:latin typeface="Chasm"/>
              </a:rPr>
              <a:t>30°C eine Magnesiumsulfat Zugabe von 50mM und bei 37°C 20 mM die Aceton Konzentration steigern konnte.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latin typeface="Chasm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Chasm"/>
              </a:rPr>
              <a:t>50 mM = 12,32 g/L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Chasm"/>
              </a:rPr>
              <a:t>20 mM = 4,93 g/L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Sd8</a:t>
            </a:r>
            <a:r>
              <a:rPr lang="de-DE" baseline="0" dirty="0" smtClean="0"/>
              <a:t> auf 1 L H2O</a:t>
            </a:r>
          </a:p>
          <a:p>
            <a:endParaRPr lang="de-DE" dirty="0" smtClean="0"/>
          </a:p>
          <a:p>
            <a:r>
              <a:rPr lang="de-DE" dirty="0" smtClean="0"/>
              <a:t>TM3a medium verwendet 1mg/l </a:t>
            </a:r>
            <a:r>
              <a:rPr lang="de-DE" dirty="0" err="1" smtClean="0"/>
              <a:t>thiamin</a:t>
            </a:r>
            <a:r>
              <a:rPr lang="de-DE" dirty="0" smtClean="0"/>
              <a:t>-HCL (</a:t>
            </a:r>
            <a:r>
              <a:rPr lang="de-DE" dirty="0" err="1" smtClean="0"/>
              <a:t>lederle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885DE-5B0F-4C34-B365-BC199A68C72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 userDrawn="1"/>
        </p:nvSpPr>
        <p:spPr bwMode="auto">
          <a:xfrm>
            <a:off x="0" y="6604000"/>
            <a:ext cx="9144000" cy="254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228600" y="19050"/>
            <a:ext cx="8699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r>
              <a:rPr lang="de-DE" sz="900" b="1">
                <a:solidFill>
                  <a:schemeClr val="bg2"/>
                </a:solidFill>
                <a:latin typeface="Arial" charset="0"/>
              </a:rPr>
              <a:t>Dr.-Ing. Frank Eiden</a:t>
            </a:r>
            <a:r>
              <a:rPr lang="de-DE" sz="1400" b="1">
                <a:latin typeface="Arial" charset="0"/>
              </a:rPr>
              <a:t>                                               					        </a:t>
            </a:r>
            <a:r>
              <a:rPr lang="de-DE" sz="900" b="1">
                <a:solidFill>
                  <a:schemeClr val="bg2"/>
                </a:solidFill>
                <a:latin typeface="Arial" charset="0"/>
              </a:rPr>
              <a:t>Biotechnologie</a:t>
            </a:r>
          </a:p>
          <a:p>
            <a:r>
              <a:rPr lang="de-DE" sz="900" b="1">
                <a:solidFill>
                  <a:schemeClr val="bg2"/>
                </a:solidFill>
                <a:latin typeface="Arial Rounded MT Bold" pitchFamily="34" charset="0"/>
                <a:cs typeface="Arial" charset="0"/>
              </a:rPr>
              <a:t>		</a:t>
            </a:r>
            <a:r>
              <a:rPr lang="de-DE" sz="900" b="1">
                <a:solidFill>
                  <a:schemeClr val="bg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228600" y="279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28600" y="6629400"/>
            <a:ext cx="2757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r>
              <a:rPr lang="de-DE" sz="900">
                <a:solidFill>
                  <a:schemeClr val="bg1"/>
                </a:solidFill>
                <a:latin typeface="Arial" charset="0"/>
              </a:rPr>
              <a:t>Bioverfahrenstechnik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478838" y="6629400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900">
                <a:solidFill>
                  <a:schemeClr val="bg1"/>
                </a:solidFill>
                <a:latin typeface="Arial" charset="0"/>
                <a:cs typeface="Arial" charset="0"/>
              </a:rPr>
              <a:t>: </a:t>
            </a:r>
            <a:fld id="{13B6479B-8861-4626-8C03-4229FA20288C}" type="slidenum">
              <a:rPr lang="de-DE" sz="9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‹Nr.›</a:t>
            </a:fld>
            <a:endParaRPr lang="de-DE" sz="9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41" descr="icon_seiten"/>
          <p:cNvPicPr>
            <a:picLocks noChangeAspect="1" noChangeArrowheads="1"/>
          </p:cNvPicPr>
          <p:nvPr userDrawn="1"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8355013" y="6642100"/>
            <a:ext cx="1968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3" descr="Logo_FH-GE_03-0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9100" y="12700"/>
            <a:ext cx="647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Word-Dok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-Dokument3.docx"/><Relationship Id="rId4" Type="http://schemas.openxmlformats.org/officeDocument/2006/relationships/package" Target="../embeddings/Microsoft_Office_Word-Dokument2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14500" y="5402263"/>
            <a:ext cx="554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800" b="1">
                <a:solidFill>
                  <a:schemeClr val="bg2"/>
                </a:solidFill>
                <a:latin typeface="Arial Rounded MT Bold" pitchFamily="34" charset="0"/>
              </a:rPr>
              <a:t>Fachhochschule Gelsenkirchen</a:t>
            </a:r>
          </a:p>
          <a:p>
            <a:pPr algn="ctr"/>
            <a:r>
              <a:rPr lang="de-DE" sz="2800" b="1">
                <a:solidFill>
                  <a:schemeClr val="bg2"/>
                </a:solidFill>
                <a:latin typeface="Arial Rounded MT Bold" pitchFamily="34" charset="0"/>
              </a:rPr>
              <a:t>Sommersemester 2011</a:t>
            </a:r>
          </a:p>
        </p:txBody>
      </p: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4165600"/>
            <a:ext cx="9961563" cy="1084263"/>
            <a:chOff x="0" y="504"/>
            <a:chExt cx="6275" cy="683"/>
          </a:xfrm>
        </p:grpSpPr>
        <p:pic>
          <p:nvPicPr>
            <p:cNvPr id="2055" name="Picture 5" descr="Fermenter_klein_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6"/>
              <a:ext cx="97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 descr="4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65" y="504"/>
              <a:ext cx="97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 descr="fotolia_24862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41" y="506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8" descr="fotolia_21972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" y="504"/>
              <a:ext cx="102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9" descr="moss_bioreact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5" y="506"/>
              <a:ext cx="88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0" descr="dasgi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39" y="504"/>
              <a:ext cx="92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1" descr="001_Nadel_Zellen_0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1" y="504"/>
              <a:ext cx="714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9296400" y="4409096"/>
            <a:ext cx="711200" cy="4638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425" y="311150"/>
            <a:ext cx="8489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818000" y="2501900"/>
            <a:ext cx="733656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de-DE" sz="1400" i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endParaRPr lang="de-DE" sz="1400" i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de-DE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Gruppe 2: </a:t>
            </a:r>
            <a:r>
              <a:rPr lang="de-DE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Medienoptimierung und </a:t>
            </a:r>
            <a:r>
              <a:rPr lang="de-DE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Aufarbeitung</a:t>
            </a:r>
          </a:p>
          <a:p>
            <a:pPr algn="ctr">
              <a:defRPr/>
            </a:pPr>
            <a:endParaRPr lang="de-DE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>
              <a:defRPr/>
            </a:pPr>
            <a:r>
              <a:rPr lang="de-DE" sz="1800" dirty="0" smtClean="0">
                <a:solidFill>
                  <a:srgbClr val="002060"/>
                </a:solidFill>
                <a:latin typeface="Arial Rounded MT Bold" pitchFamily="34" charset="0"/>
              </a:rPr>
              <a:t>Sarah </a:t>
            </a:r>
            <a:r>
              <a:rPr lang="de-DE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Tschorn</a:t>
            </a:r>
            <a:r>
              <a:rPr lang="de-DE" sz="1800" dirty="0" smtClean="0">
                <a:solidFill>
                  <a:srgbClr val="002060"/>
                </a:solidFill>
                <a:latin typeface="Arial Rounded MT Bold" pitchFamily="34" charset="0"/>
              </a:rPr>
              <a:t>, Karin Gerner, Anne-Katrin </a:t>
            </a:r>
            <a:r>
              <a:rPr lang="de-DE" sz="1800" dirty="0" err="1" smtClean="0">
                <a:solidFill>
                  <a:srgbClr val="002060"/>
                </a:solidFill>
                <a:latin typeface="Arial Rounded MT Bold" pitchFamily="34" charset="0"/>
              </a:rPr>
              <a:t>Schmälzle</a:t>
            </a:r>
            <a:r>
              <a:rPr lang="de-DE" sz="1800" dirty="0" smtClean="0">
                <a:solidFill>
                  <a:srgbClr val="002060"/>
                </a:solidFill>
                <a:latin typeface="Arial Rounded MT Bold" pitchFamily="34" charset="0"/>
              </a:rPr>
              <a:t>, Alexandra Mietz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xfrm>
            <a:off x="4445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de-DE" sz="2800" dirty="0" err="1" smtClean="0">
                <a:latin typeface="Chasm"/>
              </a:rPr>
              <a:t>Lederle</a:t>
            </a:r>
            <a:r>
              <a:rPr lang="de-DE" sz="2800" dirty="0" smtClean="0">
                <a:latin typeface="Chasm"/>
              </a:rPr>
              <a:t> steigerte die </a:t>
            </a:r>
            <a:r>
              <a:rPr lang="de-DE" sz="2800" dirty="0" err="1" smtClean="0">
                <a:latin typeface="Chasm"/>
              </a:rPr>
              <a:t>Acetonkonzentration</a:t>
            </a:r>
            <a:r>
              <a:rPr lang="de-DE" sz="2800" dirty="0" smtClean="0">
                <a:latin typeface="Chasm"/>
              </a:rPr>
              <a:t> im TY-Medium durch Änderung: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de-DE" sz="2800" dirty="0" smtClean="0">
                <a:latin typeface="Chasm"/>
              </a:rPr>
              <a:t>            der Temperatur			         MgSO</a:t>
            </a:r>
            <a:r>
              <a:rPr lang="de-DE" sz="2800" baseline="-25000" dirty="0" smtClean="0">
                <a:latin typeface="Chasm"/>
              </a:rPr>
              <a:t>4</a:t>
            </a:r>
            <a:r>
              <a:rPr lang="de-DE" sz="2800" dirty="0" smtClean="0">
                <a:latin typeface="Chasm"/>
              </a:rPr>
              <a:t> Konzentration</a:t>
            </a:r>
          </a:p>
          <a:p>
            <a:pPr eaLnBrk="1" hangingPunct="1"/>
            <a:endParaRPr lang="de-DE" dirty="0" smtClean="0">
              <a:latin typeface="Chasm" pitchFamily="2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4947944" y="2514600"/>
            <a:ext cx="3510256" cy="3479800"/>
            <a:chOff x="4947944" y="2565400"/>
            <a:chExt cx="3510256" cy="3479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520" t="18498" r="13616" b="14103"/>
            <a:stretch>
              <a:fillRect/>
            </a:stretch>
          </p:blipFill>
          <p:spPr bwMode="auto">
            <a:xfrm>
              <a:off x="4965700" y="2565400"/>
              <a:ext cx="3488825" cy="17492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7106" t="13370" r="11249" b="14286"/>
            <a:stretch>
              <a:fillRect/>
            </a:stretch>
          </p:blipFill>
          <p:spPr bwMode="auto">
            <a:xfrm>
              <a:off x="4947944" y="4330700"/>
              <a:ext cx="3495105" cy="1714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7859437" y="2760320"/>
              <a:ext cx="598763" cy="2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/>
                <a:t>37 °C</a:t>
              </a:r>
              <a:endParaRPr lang="de-DE" sz="11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870913" y="4521200"/>
              <a:ext cx="536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/>
                <a:t>30 °C</a:t>
              </a:r>
              <a:endParaRPr lang="de-DE" sz="1100" b="1" dirty="0"/>
            </a:p>
          </p:txBody>
        </p:sp>
      </p:grp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Optimierung des SD8-Mediums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5747" t="13919" r="34024" b="18329"/>
          <a:stretch>
            <a:fillRect/>
          </a:stretch>
        </p:blipFill>
        <p:spPr bwMode="auto">
          <a:xfrm>
            <a:off x="647700" y="2705100"/>
            <a:ext cx="3225800" cy="2318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863600" y="2222500"/>
            <a:ext cx="596900" cy="158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>
            <a:off x="5168900" y="2222500"/>
            <a:ext cx="596900" cy="158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71500" y="5067300"/>
            <a:ext cx="349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Abb. 3: maximal detektierte Aceton-</a:t>
            </a:r>
          </a:p>
          <a:p>
            <a:r>
              <a:rPr lang="de-DE" sz="1600" dirty="0" smtClean="0"/>
              <a:t>            </a:t>
            </a:r>
            <a:r>
              <a:rPr lang="de-DE" sz="1600" dirty="0" err="1" smtClean="0"/>
              <a:t>konzentration</a:t>
            </a:r>
            <a:r>
              <a:rPr lang="de-DE" sz="1600" dirty="0" smtClean="0"/>
              <a:t> bei 30 ° C   </a:t>
            </a:r>
          </a:p>
          <a:p>
            <a:r>
              <a:rPr lang="de-DE" sz="1600" dirty="0" smtClean="0"/>
              <a:t>            bzw. 37 °C</a:t>
            </a:r>
            <a:endParaRPr lang="de-DE" sz="16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3314700" y="5372853"/>
            <a:ext cx="216000" cy="21600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260600" y="5623534"/>
            <a:ext cx="216000" cy="216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Abgerundetes Rechteck 25"/>
          <p:cNvSpPr/>
          <p:nvPr/>
        </p:nvSpPr>
        <p:spPr bwMode="auto">
          <a:xfrm>
            <a:off x="2527300" y="6070600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51400" y="5969000"/>
            <a:ext cx="382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Abb. 4: </a:t>
            </a:r>
            <a:r>
              <a:rPr lang="de-DE" sz="1600" dirty="0" err="1" smtClean="0"/>
              <a:t>Acetonkonzentrationen</a:t>
            </a:r>
            <a:r>
              <a:rPr lang="de-DE" sz="1600" dirty="0" smtClean="0"/>
              <a:t> bei unterschiedlichen MgSO</a:t>
            </a:r>
            <a:r>
              <a:rPr lang="de-DE" sz="1600" baseline="-25000" dirty="0" smtClean="0"/>
              <a:t>4</a:t>
            </a:r>
            <a:r>
              <a:rPr lang="de-DE" sz="1600" dirty="0" smtClean="0"/>
              <a:t> Konzentrationen</a:t>
            </a:r>
            <a:endParaRPr lang="de-DE" sz="1600" dirty="0"/>
          </a:p>
        </p:txBody>
      </p:sp>
      <p:sp>
        <p:nvSpPr>
          <p:cNvPr id="29" name="Textfeld 28"/>
          <p:cNvSpPr txBox="1"/>
          <p:nvPr/>
        </p:nvSpPr>
        <p:spPr>
          <a:xfrm>
            <a:off x="368300" y="6197600"/>
            <a:ext cx="290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Dissertation S. </a:t>
            </a:r>
            <a:r>
              <a:rPr lang="de-DE" sz="2000" dirty="0" err="1" smtClean="0">
                <a:latin typeface="Chasm"/>
              </a:rPr>
              <a:t>Lederle</a:t>
            </a:r>
            <a:endParaRPr lang="de-DE" sz="2000" dirty="0"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Optimierung des SD8-Mediums</a:t>
            </a:r>
            <a:endParaRPr lang="de-DE" sz="12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xfrm>
            <a:off x="457200" y="1600201"/>
            <a:ext cx="82296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dirty="0" smtClean="0">
                <a:latin typeface="Chasm" pitchFamily="2" charset="0"/>
              </a:rPr>
              <a:t>Optimiertes SD8-Medium für 30°C</a:t>
            </a:r>
          </a:p>
        </p:txBody>
      </p:sp>
      <p:graphicFrame>
        <p:nvGraphicFramePr>
          <p:cNvPr id="10" name="Inhaltsplatzhalter 1"/>
          <p:cNvGraphicFramePr>
            <a:graphicFrameLocks/>
          </p:cNvGraphicFramePr>
          <p:nvPr/>
        </p:nvGraphicFramePr>
        <p:xfrm>
          <a:off x="606425" y="2146301"/>
          <a:ext cx="3559175" cy="408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175"/>
              </a:tblGrid>
              <a:tr h="355337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SD-8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 g/L                 NH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Cl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7,5 g/L              KH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PO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7,5 g/L              Na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PO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0,85 g/L            K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SO4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7263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4,93 g/L            MgSO</a:t>
                      </a:r>
                      <a:r>
                        <a:rPr lang="de-DE" sz="1800" b="1" baseline="-25000" dirty="0" smtClean="0"/>
                        <a:t>4</a:t>
                      </a:r>
                      <a:r>
                        <a:rPr lang="de-DE" sz="1800" b="1" dirty="0" smtClean="0"/>
                        <a:t> * 7 H</a:t>
                      </a:r>
                      <a:r>
                        <a:rPr lang="de-DE" sz="1800" b="1" baseline="-25000" dirty="0" smtClean="0"/>
                        <a:t>2</a:t>
                      </a:r>
                      <a:r>
                        <a:rPr lang="de-DE" sz="1800" b="1" dirty="0" smtClean="0"/>
                        <a:t>O</a:t>
                      </a:r>
                      <a:endParaRPr lang="de-DE" sz="1800" b="1" dirty="0"/>
                    </a:p>
                  </a:txBody>
                  <a:tcPr marT="45711" marB="45711">
                    <a:solidFill>
                      <a:srgbClr val="CBECDE"/>
                    </a:solidFill>
                  </a:tcPr>
                </a:tc>
              </a:tr>
              <a:tr h="38250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0,8</a:t>
                      </a:r>
                      <a:r>
                        <a:rPr lang="de-DE" sz="1800" baseline="0" dirty="0" smtClean="0"/>
                        <a:t> ml/L            Spurenelemente</a:t>
                      </a:r>
                      <a:endParaRPr lang="de-DE" sz="1800" dirty="0"/>
                    </a:p>
                  </a:txBody>
                  <a:tcPr marT="45711" marB="45711">
                    <a:solidFill>
                      <a:srgbClr val="E7F6EF"/>
                    </a:solidFill>
                  </a:tcPr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1800" b="0" baseline="0" dirty="0" smtClean="0">
                          <a:solidFill>
                            <a:schemeClr val="tx1"/>
                          </a:solidFill>
                        </a:rPr>
                        <a:t> g/L                 Glucose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rgbClr val="CBECDE"/>
                    </a:solidFill>
                  </a:tcPr>
                </a:tc>
              </a:tr>
              <a:tr h="35533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1 mg/L            Biotin</a:t>
                      </a:r>
                      <a:endParaRPr lang="de-DE" sz="1800" b="1" dirty="0"/>
                    </a:p>
                  </a:txBody>
                  <a:tcPr marT="45711" marB="45711">
                    <a:solidFill>
                      <a:srgbClr val="E7F6EF"/>
                    </a:solidFill>
                  </a:tcPr>
                </a:tc>
              </a:tr>
              <a:tr h="355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 mg/L            Ca-Pantothenat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rgbClr val="CBECDE"/>
                    </a:solidFill>
                  </a:tcPr>
                </a:tc>
              </a:tr>
              <a:tr h="355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1 mg/L            Thiamin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Inhaltsplatzhalter 1"/>
          <p:cNvGraphicFramePr>
            <a:graphicFrameLocks/>
          </p:cNvGraphicFramePr>
          <p:nvPr/>
        </p:nvGraphicFramePr>
        <p:xfrm>
          <a:off x="4864100" y="2286002"/>
          <a:ext cx="3479800" cy="360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0"/>
              </a:tblGrid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Spurenelemente in 5M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40 g/L              FeSO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*H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10 g/L              MnSO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*H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28,38</a:t>
                      </a:r>
                      <a:r>
                        <a:rPr lang="de-DE" sz="1800" baseline="0" dirty="0" smtClean="0"/>
                        <a:t> g/L</a:t>
                      </a:r>
                      <a:r>
                        <a:rPr lang="de-DE" sz="1800" dirty="0" smtClean="0"/>
                        <a:t>         Al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(SO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)</a:t>
                      </a:r>
                      <a:r>
                        <a:rPr lang="de-DE" sz="1800" baseline="-25000" dirty="0" smtClean="0"/>
                        <a:t>3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 g/L                </a:t>
                      </a:r>
                      <a:r>
                        <a:rPr lang="de-DE" sz="1800" dirty="0" err="1" smtClean="0"/>
                        <a:t>CoCl</a:t>
                      </a:r>
                      <a:r>
                        <a:rPr lang="de-DE" sz="1800" baseline="0" dirty="0" smtClean="0"/>
                        <a:t> * 6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 g/L                ZnSO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 *7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 g/L                Na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MoO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*2</a:t>
                      </a:r>
                      <a:r>
                        <a:rPr lang="de-DE" sz="1800" baseline="0" dirty="0" smtClean="0"/>
                        <a:t>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g/L                CuCl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*2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400755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0,5 g/L             H</a:t>
                      </a:r>
                      <a:r>
                        <a:rPr lang="de-DE" sz="1800" baseline="-25000" dirty="0" smtClean="0"/>
                        <a:t>3</a:t>
                      </a:r>
                      <a:r>
                        <a:rPr lang="de-DE" sz="1800" baseline="0" dirty="0" smtClean="0"/>
                        <a:t>BO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2" y="188913"/>
            <a:ext cx="8758237" cy="8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Kostenaufstellung des optimierten SD8-Mediums</a:t>
            </a:r>
            <a:endParaRPr lang="de-DE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166594563"/>
              </p:ext>
            </p:extLst>
          </p:nvPr>
        </p:nvGraphicFramePr>
        <p:xfrm>
          <a:off x="4639735" y="1375832"/>
          <a:ext cx="378934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365"/>
                <a:gridCol w="889517"/>
                <a:gridCol w="89746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u="none" dirty="0" smtClean="0">
                          <a:solidFill>
                            <a:schemeClr val="tx1"/>
                          </a:solidFill>
                        </a:rPr>
                        <a:t>SD8-Medium</a:t>
                      </a:r>
                      <a:endParaRPr lang="de-DE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Chemikalie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Menge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Kosten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NH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Cl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0,23</a:t>
                      </a:r>
                      <a:r>
                        <a:rPr lang="de-DE" sz="1600" baseline="0" dirty="0" smtClean="0"/>
                        <a:t>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PO</a:t>
                      </a:r>
                      <a:r>
                        <a:rPr lang="de-DE" sz="1600" baseline="-250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7,5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0,29 € 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Na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HPO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2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7,5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0,29 €</a:t>
                      </a:r>
                      <a:endParaRPr lang="de-DE" sz="1600" dirty="0"/>
                    </a:p>
                  </a:txBody>
                  <a:tcPr/>
                </a:tc>
              </a:tr>
              <a:tr h="4191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SO</a:t>
                      </a:r>
                      <a:r>
                        <a:rPr lang="de-DE" sz="16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0,85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0,05 €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MgSO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7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4,93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0,16</a:t>
                      </a:r>
                      <a:r>
                        <a:rPr lang="de-DE" sz="1600" baseline="0" dirty="0" smtClean="0">
                          <a:solidFill>
                            <a:srgbClr val="000000"/>
                          </a:solidFill>
                        </a:rPr>
                        <a:t> €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Spurenelementlösung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0,8 mL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0,03 €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Glucose x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0,41 €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Biotin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mg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0,01 €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Thiamin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mg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0,01 €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Ca-Panthothenat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mg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0,01 €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Endpreis für 1 Liter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1,49 €</a:t>
                      </a:r>
                      <a:endParaRPr lang="de-DE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Inhaltsplatzhalter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713491692"/>
              </p:ext>
            </p:extLst>
          </p:nvPr>
        </p:nvGraphicFramePr>
        <p:xfrm>
          <a:off x="287868" y="1362297"/>
          <a:ext cx="4131733" cy="503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99"/>
                <a:gridCol w="969433"/>
                <a:gridCol w="825501"/>
              </a:tblGrid>
              <a:tr h="38476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0000"/>
                          </a:solidFill>
                        </a:rPr>
                        <a:t>Spurenelementlösung</a:t>
                      </a:r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76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Chemikalie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Menge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00"/>
                          </a:solidFill>
                        </a:rPr>
                        <a:t>Kosten</a:t>
                      </a:r>
                      <a:endParaRPr lang="de-DE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FeSO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7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40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0,59 €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MnSO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0,72 €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Al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(SO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)</a:t>
                      </a:r>
                      <a:r>
                        <a:rPr lang="de-DE" sz="1600" baseline="-25000" dirty="0" smtClean="0"/>
                        <a:t>3</a:t>
                      </a:r>
                      <a:r>
                        <a:rPr lang="de-DE" sz="1600" baseline="0" dirty="0" smtClean="0"/>
                        <a:t> x 18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55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8,03 €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CoCl</a:t>
                      </a:r>
                      <a:r>
                        <a:rPr lang="de-DE" sz="1600" dirty="0" smtClean="0"/>
                        <a:t> x 6</a:t>
                      </a:r>
                      <a:r>
                        <a:rPr lang="de-DE" sz="1600" baseline="0" dirty="0" smtClean="0"/>
                        <a:t>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4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1,19 €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ZnSO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7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0,07 €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Na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MoO</a:t>
                      </a:r>
                      <a:r>
                        <a:rPr lang="de-DE" sz="1600" baseline="-25000" dirty="0" smtClean="0"/>
                        <a:t>4</a:t>
                      </a:r>
                      <a:r>
                        <a:rPr lang="de-DE" sz="1600" baseline="0" dirty="0" smtClean="0"/>
                        <a:t> x 2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0,38</a:t>
                      </a:r>
                      <a:r>
                        <a:rPr lang="de-DE" sz="1600" baseline="0" dirty="0" smtClean="0"/>
                        <a:t>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CuCl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 x 2 H</a:t>
                      </a:r>
                      <a:r>
                        <a:rPr lang="de-DE" sz="1600" baseline="-25000" dirty="0" smtClean="0"/>
                        <a:t>2</a:t>
                      </a:r>
                      <a:r>
                        <a:rPr lang="de-DE" sz="1600" baseline="0" dirty="0" smtClean="0"/>
                        <a:t>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0,05 €</a:t>
                      </a:r>
                      <a:endParaRPr lang="de-DE" sz="1600" dirty="0"/>
                    </a:p>
                  </a:txBody>
                  <a:tcPr/>
                </a:tc>
              </a:tr>
              <a:tr h="427201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</a:t>
                      </a:r>
                      <a:r>
                        <a:rPr lang="de-DE" sz="1600" baseline="-25000" dirty="0" smtClean="0"/>
                        <a:t>3</a:t>
                      </a:r>
                      <a:r>
                        <a:rPr lang="de-DE" sz="1600" baseline="0" dirty="0" smtClean="0"/>
                        <a:t>BO</a:t>
                      </a:r>
                      <a:r>
                        <a:rPr lang="de-DE" sz="1600" baseline="-250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0,5 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0,01 €</a:t>
                      </a:r>
                      <a:endParaRPr lang="de-DE" sz="1600" dirty="0"/>
                    </a:p>
                  </a:txBody>
                  <a:tcPr/>
                </a:tc>
              </a:tr>
              <a:tr h="358986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HCl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1000 mL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17,90 €</a:t>
                      </a:r>
                      <a:endParaRPr lang="de-DE" sz="1600" dirty="0"/>
                    </a:p>
                  </a:txBody>
                  <a:tcPr/>
                </a:tc>
              </a:tr>
              <a:tr h="336139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Endpreis für 1 Liter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28,94 €</a:t>
                      </a:r>
                      <a:endParaRPr lang="de-DE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Aufarbeitung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6147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6149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0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1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2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53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48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Fermentative Herstellung von Aceton (und 1-Butanol) mit       </a:t>
            </a:r>
            <a:r>
              <a:rPr lang="de-DE" i="1" dirty="0" smtClean="0">
                <a:latin typeface="Chasm" pitchFamily="2" charset="0"/>
              </a:rPr>
              <a:t>C. </a:t>
            </a:r>
            <a:r>
              <a:rPr lang="de-DE" i="1" dirty="0" err="1" smtClean="0">
                <a:latin typeface="Chasm" pitchFamily="2" charset="0"/>
              </a:rPr>
              <a:t>acetobutylicum</a:t>
            </a:r>
            <a:r>
              <a:rPr lang="de-DE" dirty="0" smtClean="0">
                <a:latin typeface="Chasm" pitchFamily="2" charset="0"/>
              </a:rPr>
              <a:t>: </a:t>
            </a:r>
            <a:r>
              <a:rPr lang="de-DE" dirty="0" err="1" smtClean="0">
                <a:latin typeface="Chasm" pitchFamily="2" charset="0"/>
              </a:rPr>
              <a:t>Satzfermentern</a:t>
            </a:r>
            <a:r>
              <a:rPr lang="de-DE" dirty="0" smtClean="0">
                <a:latin typeface="Chasm" pitchFamily="2" charset="0"/>
              </a:rPr>
              <a:t> von &gt; 100m</a:t>
            </a:r>
            <a:r>
              <a:rPr lang="de-DE" baseline="30000" dirty="0" smtClean="0">
                <a:latin typeface="Chasm" pitchFamily="2" charset="0"/>
              </a:rPr>
              <a:t>3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Substratkosten (Maisstärke oder Melasse) 60 %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Energiekosten für die Produktisolierung durch Destillation mit ca. 12 % 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Annahme: Rekombinanter </a:t>
            </a:r>
            <a:r>
              <a:rPr lang="de-DE" i="1" dirty="0" smtClean="0">
                <a:latin typeface="Chasm" pitchFamily="2" charset="0"/>
              </a:rPr>
              <a:t>E. coli </a:t>
            </a:r>
            <a:r>
              <a:rPr lang="de-DE" dirty="0" smtClean="0">
                <a:latin typeface="Chasm" pitchFamily="2" charset="0"/>
              </a:rPr>
              <a:t>hat den gleichen Stoffwechsel wie </a:t>
            </a:r>
            <a:r>
              <a:rPr lang="de-DE" i="1" dirty="0" smtClean="0">
                <a:latin typeface="Chasm" pitchFamily="2" charset="0"/>
              </a:rPr>
              <a:t>C. </a:t>
            </a:r>
            <a:r>
              <a:rPr lang="de-DE" i="1" dirty="0" err="1" smtClean="0">
                <a:latin typeface="Chasm" pitchFamily="2" charset="0"/>
              </a:rPr>
              <a:t>acetobutylicum</a:t>
            </a:r>
            <a:r>
              <a:rPr lang="de-DE" i="1" dirty="0" smtClean="0">
                <a:latin typeface="Chasm" pitchFamily="2" charset="0"/>
              </a:rPr>
              <a:t>, </a:t>
            </a:r>
            <a:r>
              <a:rPr lang="de-DE" dirty="0" smtClean="0">
                <a:latin typeface="Chasm" pitchFamily="2" charset="0"/>
              </a:rPr>
              <a:t>daher gleiche Kosten</a:t>
            </a:r>
            <a:br>
              <a:rPr lang="de-DE" dirty="0" smtClean="0">
                <a:latin typeface="Chasm" pitchFamily="2" charset="0"/>
              </a:rPr>
            </a:br>
            <a:endParaRPr lang="de-DE" dirty="0" smtClean="0">
              <a:latin typeface="Chas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048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Aufarbeitung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7171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7173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4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5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6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77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172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>
                <a:latin typeface="Chasm" pitchFamily="2" charset="0"/>
              </a:rPr>
              <a:t>Annahme: Rekombinanter </a:t>
            </a:r>
            <a:r>
              <a:rPr lang="de-DE" i="1" dirty="0">
                <a:latin typeface="Chasm" pitchFamily="2" charset="0"/>
              </a:rPr>
              <a:t>E</a:t>
            </a:r>
            <a:r>
              <a:rPr lang="de-DE" i="1" dirty="0" smtClean="0">
                <a:latin typeface="Chasm" pitchFamily="2" charset="0"/>
              </a:rPr>
              <a:t>. coli </a:t>
            </a:r>
            <a:r>
              <a:rPr lang="de-DE" dirty="0">
                <a:latin typeface="Chasm" pitchFamily="2" charset="0"/>
              </a:rPr>
              <a:t>hat den gleichen Stoffwechsel wie </a:t>
            </a:r>
            <a:r>
              <a:rPr lang="de-DE" i="1" dirty="0">
                <a:latin typeface="Chasm" pitchFamily="2" charset="0"/>
              </a:rPr>
              <a:t>C</a:t>
            </a:r>
            <a:r>
              <a:rPr lang="de-DE" i="1" dirty="0" smtClean="0">
                <a:latin typeface="Chasm" pitchFamily="2" charset="0"/>
              </a:rPr>
              <a:t>. </a:t>
            </a:r>
            <a:r>
              <a:rPr lang="de-DE" i="1" dirty="0" err="1" smtClean="0">
                <a:latin typeface="Chasm" pitchFamily="2" charset="0"/>
              </a:rPr>
              <a:t>acetobutylicum</a:t>
            </a:r>
            <a:r>
              <a:rPr lang="de-DE" i="1" dirty="0">
                <a:latin typeface="Chasm" pitchFamily="2" charset="0"/>
              </a:rPr>
              <a:t>, </a:t>
            </a:r>
            <a:r>
              <a:rPr lang="de-DE" dirty="0">
                <a:latin typeface="Chasm" pitchFamily="2" charset="0"/>
              </a:rPr>
              <a:t>daher gleiche </a:t>
            </a:r>
            <a:r>
              <a:rPr lang="de-DE" dirty="0" smtClean="0">
                <a:latin typeface="Chasm" pitchFamily="2" charset="0"/>
              </a:rPr>
              <a:t>Kosten</a:t>
            </a:r>
          </a:p>
          <a:p>
            <a:pPr eaLnBrk="1" hangingPunct="1"/>
            <a:endParaRPr lang="de-DE" dirty="0" smtClean="0">
              <a:latin typeface="Chasm" pitchFamily="2" charset="0"/>
            </a:endParaRPr>
          </a:p>
          <a:p>
            <a:pPr marL="0" indent="0" eaLnBrk="1" hangingPunct="1">
              <a:buNone/>
            </a:pPr>
            <a:r>
              <a:rPr lang="de-DE" dirty="0" smtClean="0">
                <a:latin typeface="Chasm" pitchFamily="2" charset="0"/>
              </a:rPr>
              <a:t/>
            </a:r>
            <a:br>
              <a:rPr lang="de-DE" dirty="0" smtClean="0">
                <a:latin typeface="Chasm" pitchFamily="2" charset="0"/>
              </a:rPr>
            </a:br>
            <a:endParaRPr lang="de-DE" dirty="0" smtClean="0">
              <a:latin typeface="Chasm" pitchFamily="2" charset="0"/>
            </a:endParaRPr>
          </a:p>
          <a:p>
            <a:pPr marL="0" indent="0" eaLnBrk="1" hangingPunct="1">
              <a:buNone/>
            </a:pPr>
            <a:endParaRPr lang="de-DE" dirty="0" smtClean="0">
              <a:latin typeface="Chasm" pitchFamily="2" charset="0"/>
            </a:endParaRPr>
          </a:p>
          <a:p>
            <a:pPr eaLnBrk="1" hangingPunct="1"/>
            <a:r>
              <a:rPr lang="de-DE" dirty="0">
                <a:latin typeface="Chasm" pitchFamily="2" charset="0"/>
              </a:rPr>
              <a:t>Verbesserte Produktisolierung durch </a:t>
            </a:r>
            <a:r>
              <a:rPr lang="de-DE" dirty="0" smtClean="0">
                <a:latin typeface="Chasm" pitchFamily="2" charset="0"/>
              </a:rPr>
              <a:t>Membranverfahren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335534988"/>
              </p:ext>
            </p:extLst>
          </p:nvPr>
        </p:nvGraphicFramePr>
        <p:xfrm>
          <a:off x="668396" y="3090333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271"/>
                <a:gridCol w="2107729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Kostenstellen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Prozentualer</a:t>
                      </a:r>
                      <a:r>
                        <a:rPr lang="de-DE" baseline="0" dirty="0" smtClean="0"/>
                        <a:t> Anteil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Kosten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Biomasse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60 %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31,48 €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Destillation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12 %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6,30</a:t>
                      </a:r>
                      <a:r>
                        <a:rPr lang="de-DE" baseline="0" dirty="0" smtClean="0"/>
                        <a:t>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Endpreis</a:t>
                      </a:r>
                      <a:r>
                        <a:rPr lang="de-DE" b="1" baseline="0" dirty="0" smtClean="0"/>
                        <a:t> für 1 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37,78 €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85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Mögliche </a:t>
            </a:r>
            <a:r>
              <a:rPr lang="de-DE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Aufreinigungsschritte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819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Mikro-/Ultra Filtration der Fermentationsbrühe</a:t>
            </a:r>
          </a:p>
          <a:p>
            <a:pPr eaLnBrk="1" hangingPunct="1"/>
            <a:r>
              <a:rPr lang="de-DE" dirty="0" err="1" smtClean="0">
                <a:latin typeface="Chasm" pitchFamily="2" charset="0"/>
              </a:rPr>
              <a:t>Dampfpermeation</a:t>
            </a:r>
            <a:r>
              <a:rPr lang="de-DE" dirty="0" smtClean="0">
                <a:latin typeface="Chasm" pitchFamily="2" charset="0"/>
              </a:rPr>
              <a:t> um die Destillation zu ersetzen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Nutzen:</a:t>
            </a:r>
            <a:br>
              <a:rPr lang="de-DE" dirty="0" smtClean="0">
                <a:latin typeface="Chasm" pitchFamily="2" charset="0"/>
              </a:rPr>
            </a:br>
            <a:r>
              <a:rPr lang="de-DE" dirty="0" smtClean="0">
                <a:latin typeface="Chasm" pitchFamily="2" charset="0"/>
              </a:rPr>
              <a:t>Geringer Primärenergiebedarf</a:t>
            </a:r>
            <a:br>
              <a:rPr lang="de-DE" dirty="0" smtClean="0">
                <a:latin typeface="Chasm" pitchFamily="2" charset="0"/>
              </a:rPr>
            </a:br>
            <a:r>
              <a:rPr lang="de-DE" dirty="0" smtClean="0">
                <a:latin typeface="Chasm" pitchFamily="2" charset="0"/>
              </a:rPr>
              <a:t>Geringe Betriebskosten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558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Dampfpermeation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819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819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Gesättigter Dampf über die Membran geleitet.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Durch transportierte </a:t>
            </a:r>
            <a:r>
              <a:rPr lang="de-DE" dirty="0" err="1" smtClean="0">
                <a:latin typeface="Chasm" pitchFamily="2" charset="0"/>
              </a:rPr>
              <a:t>Permeat</a:t>
            </a:r>
            <a:r>
              <a:rPr lang="de-DE" dirty="0" smtClean="0">
                <a:latin typeface="Chasm" pitchFamily="2" charset="0"/>
              </a:rPr>
              <a:t> wird auf der Membranrückseite verdampf und entzieht dadurch den Zulaufstrom Wärme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Ohne Zusatzstoffe und geringer Energieaufwand</a:t>
            </a:r>
            <a:br>
              <a:rPr lang="de-DE" dirty="0" smtClean="0">
                <a:latin typeface="Chasm" pitchFamily="2" charset="0"/>
              </a:rPr>
            </a:br>
            <a:r>
              <a:rPr lang="de-DE" dirty="0" smtClean="0">
                <a:latin typeface="Chasm" pitchFamily="2" charset="0"/>
              </a:rPr>
              <a:t/>
            </a:r>
            <a:br>
              <a:rPr lang="de-DE" dirty="0" smtClean="0">
                <a:latin typeface="Chasm" pitchFamily="2" charset="0"/>
              </a:rPr>
            </a:br>
            <a:r>
              <a:rPr lang="de-DE" dirty="0" smtClean="0">
                <a:latin typeface="Chasm" pitchFamily="2" charset="0"/>
              </a:rPr>
              <a:t/>
            </a:r>
            <a:br>
              <a:rPr lang="de-DE" dirty="0" smtClean="0">
                <a:latin typeface="Chasm" pitchFamily="2" charset="0"/>
              </a:rPr>
            </a:br>
            <a:r>
              <a:rPr lang="de-DE" dirty="0" smtClean="0">
                <a:latin typeface="Chasm" pitchFamily="2" charset="0"/>
              </a:rPr>
              <a:t/>
            </a:r>
            <a:br>
              <a:rPr lang="de-DE" dirty="0" smtClean="0">
                <a:latin typeface="Chasm" pitchFamily="2" charset="0"/>
              </a:rPr>
            </a:br>
            <a:endParaRPr lang="de-DE" dirty="0" smtClean="0">
              <a:latin typeface="Chas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1850" y="3875089"/>
            <a:ext cx="5392382" cy="25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0" y="6384955"/>
            <a:ext cx="593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</a:t>
            </a:r>
            <a:r>
              <a:rPr lang="de-DE" sz="2000" dirty="0">
                <a:latin typeface="Chasm"/>
              </a:rPr>
              <a:t>http://www.folex.de/htm/675/de/Pervaporation-Dampfpermeation.htm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593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Ausblick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921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0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Weitere optimierende Parameter (pH, Zusatzstoffe o. ä.) zur Steigerung der Produktausbeute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Limitierende Faktoren: </a:t>
            </a:r>
          </a:p>
          <a:p>
            <a:pPr lvl="1" eaLnBrk="1" hangingPunct="1"/>
            <a:r>
              <a:rPr lang="de-DE" dirty="0" smtClean="0">
                <a:latin typeface="Chasm" pitchFamily="2" charset="0"/>
              </a:rPr>
              <a:t>Toxizität von Aceton (ab welcher Konzentration)</a:t>
            </a:r>
          </a:p>
          <a:p>
            <a:pPr lvl="1" eaLnBrk="1" hangingPunct="1"/>
            <a:r>
              <a:rPr lang="de-DE" dirty="0" smtClean="0">
                <a:latin typeface="Chasm" pitchFamily="2" charset="0"/>
              </a:rPr>
              <a:t>Toxizität von Nebenprodukten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Verbesserte </a:t>
            </a:r>
            <a:r>
              <a:rPr lang="de-DE" dirty="0">
                <a:latin typeface="Chasm" pitchFamily="2" charset="0"/>
              </a:rPr>
              <a:t>Produktisolierung durch Membranverfahren (</a:t>
            </a:r>
            <a:r>
              <a:rPr lang="de-DE" dirty="0" err="1">
                <a:latin typeface="Chasm" pitchFamily="2" charset="0"/>
              </a:rPr>
              <a:t>Pervaporation</a:t>
            </a:r>
            <a:r>
              <a:rPr lang="de-DE" dirty="0">
                <a:latin typeface="Chasm" pitchFamily="2" charset="0"/>
              </a:rPr>
              <a:t>, Umkehrosmose) </a:t>
            </a:r>
            <a:endParaRPr lang="de-DE" dirty="0" smtClean="0">
              <a:latin typeface="Chasm" pitchFamily="2" charset="0"/>
            </a:endParaRPr>
          </a:p>
          <a:p>
            <a:pPr marL="0" indent="0" eaLnBrk="1" hangingPunct="1">
              <a:buNone/>
            </a:pPr>
            <a:endParaRPr lang="de-DE" dirty="0" smtClean="0">
              <a:latin typeface="Chas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9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Literatur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0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1600" cap="small" dirty="0" err="1" smtClean="0"/>
              <a:t>Bermejo</a:t>
            </a:r>
            <a:r>
              <a:rPr lang="de-DE" sz="1600" cap="small" dirty="0" smtClean="0"/>
              <a:t>, L., Welker, N., and </a:t>
            </a:r>
            <a:r>
              <a:rPr lang="de-DE" sz="1600" cap="small" dirty="0" err="1" smtClean="0"/>
              <a:t>Papoutsakis</a:t>
            </a:r>
            <a:r>
              <a:rPr lang="de-DE" sz="1600" cap="small" dirty="0" smtClean="0"/>
              <a:t>, E.</a:t>
            </a:r>
            <a:r>
              <a:rPr lang="de-DE" sz="1600" dirty="0" smtClean="0"/>
              <a:t> 1998. </a:t>
            </a:r>
            <a:r>
              <a:rPr lang="de-DE" sz="1600" dirty="0" err="1" smtClean="0"/>
              <a:t>expression</a:t>
            </a:r>
            <a:r>
              <a:rPr lang="de-DE" sz="1600" dirty="0" smtClean="0"/>
              <a:t> of </a:t>
            </a:r>
            <a:r>
              <a:rPr lang="de-DE" sz="1600" dirty="0" err="1" smtClean="0"/>
              <a:t>Clostridium</a:t>
            </a:r>
            <a:r>
              <a:rPr lang="de-DE" sz="1600" dirty="0" smtClean="0"/>
              <a:t> </a:t>
            </a:r>
            <a:r>
              <a:rPr lang="de-DE" sz="1600" dirty="0" err="1" smtClean="0"/>
              <a:t>acetobutylicum</a:t>
            </a:r>
            <a:r>
              <a:rPr lang="de-DE" sz="1600" dirty="0" smtClean="0"/>
              <a:t> ATCC 824 Genes in </a:t>
            </a:r>
            <a:r>
              <a:rPr lang="de-DE" sz="1600" dirty="0" err="1" smtClean="0"/>
              <a:t>Escherichis</a:t>
            </a:r>
            <a:r>
              <a:rPr lang="de-DE" sz="1600" dirty="0" smtClean="0"/>
              <a:t> coli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aceton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and </a:t>
            </a:r>
            <a:r>
              <a:rPr lang="de-DE" sz="1600" dirty="0" err="1" smtClean="0"/>
              <a:t>acetat</a:t>
            </a:r>
            <a:r>
              <a:rPr lang="de-DE" sz="1600" dirty="0" smtClean="0"/>
              <a:t> </a:t>
            </a:r>
            <a:r>
              <a:rPr lang="de-DE" sz="1600" dirty="0" err="1" smtClean="0"/>
              <a:t>detoxification</a:t>
            </a:r>
            <a:r>
              <a:rPr lang="de-DE" sz="1600" dirty="0" smtClean="0"/>
              <a:t>. </a:t>
            </a:r>
            <a:r>
              <a:rPr lang="de-DE" sz="1600" i="1" dirty="0" smtClean="0"/>
              <a:t>Applied and Environmental </a:t>
            </a:r>
            <a:r>
              <a:rPr lang="de-DE" sz="1600" i="1" dirty="0" err="1" smtClean="0"/>
              <a:t>microbiology</a:t>
            </a:r>
            <a:r>
              <a:rPr lang="de-DE" sz="1600" dirty="0" smtClean="0"/>
              <a:t> </a:t>
            </a:r>
            <a:r>
              <a:rPr lang="de-DE" sz="1600" i="1" dirty="0" err="1" smtClean="0"/>
              <a:t>Vol</a:t>
            </a:r>
            <a:r>
              <a:rPr lang="de-DE" sz="1600" i="1" dirty="0" smtClean="0"/>
              <a:t> 64</a:t>
            </a:r>
            <a:r>
              <a:rPr lang="de-DE" sz="1600" dirty="0" smtClean="0"/>
              <a:t>, Nr. 3 (1998).</a:t>
            </a:r>
          </a:p>
          <a:p>
            <a:r>
              <a:rPr lang="de-DE" sz="1600" cap="small" dirty="0" smtClean="0"/>
              <a:t>Blank, L.</a:t>
            </a:r>
            <a:r>
              <a:rPr lang="de-DE" sz="1600" dirty="0" smtClean="0"/>
              <a:t> </a:t>
            </a:r>
            <a:r>
              <a:rPr lang="de-DE" sz="1600" i="1" dirty="0" err="1" smtClean="0"/>
              <a:t>Molekularebiologische</a:t>
            </a:r>
            <a:r>
              <a:rPr lang="de-DE" sz="1600" i="1" dirty="0" smtClean="0"/>
              <a:t> und fermentative Charakterisierung eines </a:t>
            </a:r>
            <a:r>
              <a:rPr lang="de-DE" sz="1600" i="1" dirty="0" err="1" smtClean="0"/>
              <a:t>rekombinaten</a:t>
            </a:r>
            <a:r>
              <a:rPr lang="de-DE" sz="1600" i="1" dirty="0" smtClean="0"/>
              <a:t> Stammes von C. </a:t>
            </a:r>
            <a:r>
              <a:rPr lang="de-DE" sz="1600" i="1" dirty="0" err="1" smtClean="0"/>
              <a:t>acetobutylicum</a:t>
            </a:r>
            <a:r>
              <a:rPr lang="de-DE" sz="1600" i="1" dirty="0" smtClean="0"/>
              <a:t> zur Optimierung der Stoffwechselwege</a:t>
            </a:r>
            <a:r>
              <a:rPr lang="de-DE" sz="1600" dirty="0" smtClean="0"/>
              <a:t>. Diplomarbeit, Universität Dortmund.</a:t>
            </a:r>
          </a:p>
          <a:p>
            <a:r>
              <a:rPr lang="de-DE" sz="1600" cap="small" dirty="0" smtClean="0"/>
              <a:t>Eger, K.</a:t>
            </a:r>
            <a:r>
              <a:rPr lang="de-DE" sz="1600" dirty="0" smtClean="0"/>
              <a:t> 1989. Vitamine II, Wasserlösliche Vitamine. Von O. Isler, G. </a:t>
            </a:r>
            <a:r>
              <a:rPr lang="de-DE" sz="1600" dirty="0" err="1" smtClean="0"/>
              <a:t>Brubacher</a:t>
            </a:r>
            <a:r>
              <a:rPr lang="de-DE" sz="1600" dirty="0" smtClean="0"/>
              <a:t>, S. </a:t>
            </a:r>
            <a:r>
              <a:rPr lang="de-DE" sz="1600" dirty="0" err="1" smtClean="0"/>
              <a:t>Ghisla</a:t>
            </a:r>
            <a:r>
              <a:rPr lang="de-DE" sz="1600" dirty="0" smtClean="0"/>
              <a:t> und B. Kräutler. G. Thieme Verl., Stuttgart 1988; X, 467 S., 334 Abb., 31 Tab., </a:t>
            </a:r>
            <a:r>
              <a:rPr lang="de-DE" sz="1600" dirty="0" err="1" smtClean="0"/>
              <a:t>kart</a:t>
            </a:r>
            <a:r>
              <a:rPr lang="de-DE" sz="1600" dirty="0" smtClean="0"/>
              <a:t>. DM 220, —. </a:t>
            </a:r>
            <a:r>
              <a:rPr lang="de-DE" sz="1600" i="1" dirty="0" smtClean="0"/>
              <a:t>Pharmazie in unserer Zeit</a:t>
            </a:r>
            <a:r>
              <a:rPr lang="de-DE" sz="1600" dirty="0" smtClean="0"/>
              <a:t> </a:t>
            </a:r>
            <a:r>
              <a:rPr lang="de-DE" sz="1600" i="1" dirty="0" smtClean="0"/>
              <a:t>18</a:t>
            </a:r>
            <a:r>
              <a:rPr lang="de-DE" sz="1600" dirty="0" smtClean="0"/>
              <a:t>, 6, 187.</a:t>
            </a:r>
          </a:p>
          <a:p>
            <a:r>
              <a:rPr lang="de-DE" sz="1600" cap="small" dirty="0" smtClean="0"/>
              <a:t>Fuchs, G., Schlegel, H.G., and </a:t>
            </a:r>
            <a:r>
              <a:rPr lang="de-DE" sz="1600" cap="small" dirty="0" err="1" smtClean="0"/>
              <a:t>Eitinger</a:t>
            </a:r>
            <a:r>
              <a:rPr lang="de-DE" sz="1600" cap="small" dirty="0" smtClean="0"/>
              <a:t>, T.</a:t>
            </a:r>
            <a:r>
              <a:rPr lang="de-DE" sz="1600" dirty="0" smtClean="0"/>
              <a:t> 2007. </a:t>
            </a:r>
            <a:r>
              <a:rPr lang="de-DE" sz="1600" i="1" dirty="0" smtClean="0"/>
              <a:t>Allgemeine Mikrobiologie. 53 Tabellen</a:t>
            </a:r>
            <a:r>
              <a:rPr lang="de-DE" sz="1600" dirty="0" smtClean="0"/>
              <a:t>. Thieme, Stuttgart [u.a.].</a:t>
            </a:r>
          </a:p>
          <a:p>
            <a:r>
              <a:rPr lang="de-DE" sz="1600" cap="small" dirty="0" err="1" smtClean="0"/>
              <a:t>Lederle</a:t>
            </a:r>
            <a:r>
              <a:rPr lang="de-DE" sz="1600" cap="small" dirty="0" smtClean="0"/>
              <a:t>, S.M.</a:t>
            </a:r>
            <a:r>
              <a:rPr lang="de-DE" sz="1600" dirty="0" smtClean="0"/>
              <a:t> 2010. </a:t>
            </a:r>
            <a:r>
              <a:rPr lang="de-DE" sz="1600" i="1" dirty="0" smtClean="0"/>
              <a:t>Heterofermentative </a:t>
            </a:r>
            <a:r>
              <a:rPr lang="de-DE" sz="1600" i="1" dirty="0" err="1" smtClean="0"/>
              <a:t>Acetonproduktion</a:t>
            </a:r>
            <a:r>
              <a:rPr lang="de-DE" sz="1600" dirty="0" smtClean="0"/>
              <a:t>. Dissertation, Universität Ulm.</a:t>
            </a:r>
          </a:p>
          <a:p>
            <a:pPr eaLnBrk="1" hangingPunct="1">
              <a:buNone/>
            </a:pPr>
            <a:endParaRPr lang="de-DE" dirty="0" smtClean="0">
              <a:latin typeface="Chas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2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25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20" name="Inhaltsplatzhalter 6"/>
          <p:cNvSpPr>
            <a:spLocks noGrp="1"/>
          </p:cNvSpPr>
          <p:nvPr>
            <p:ph idx="1"/>
          </p:nvPr>
        </p:nvSpPr>
        <p:spPr bwMode="auto">
          <a:xfrm>
            <a:off x="457200" y="2019300"/>
            <a:ext cx="8229600" cy="41068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de-DE" sz="5400" dirty="0" smtClean="0">
                <a:latin typeface="Chasm" pitchFamily="2" charset="0"/>
              </a:rPr>
              <a:t>Vielen Dank für Ihre Aufmerksamkeit!</a:t>
            </a:r>
          </a:p>
          <a:p>
            <a:pPr algn="ctr" eaLnBrk="1" hangingPunct="1">
              <a:buNone/>
            </a:pPr>
            <a:endParaRPr lang="de-DE" sz="5400" dirty="0" smtClean="0">
              <a:latin typeface="Chasm" pitchFamily="2" charset="0"/>
            </a:endParaRPr>
          </a:p>
          <a:p>
            <a:pPr algn="ctr" eaLnBrk="1" hangingPunct="1">
              <a:buNone/>
            </a:pPr>
            <a:r>
              <a:rPr lang="de-DE" sz="5400" dirty="0" smtClean="0">
                <a:latin typeface="Chasm" pitchFamily="2" charset="0"/>
              </a:rPr>
              <a:t>Fragen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Inhalt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latin typeface="Chasm" pitchFamily="2" charset="0"/>
              </a:rPr>
              <a:t>Ziele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Medien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Aufarbeitung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Literatur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Ziele der </a:t>
            </a:r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G</a:t>
            </a: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ruppenarbeit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dirty="0" smtClean="0">
                <a:latin typeface="Chasm"/>
              </a:rPr>
              <a:t>Optimierung eines Verfahrens zur biotechnologischen Herstellung von Aceton mit Hilfe eines rekombinanten </a:t>
            </a:r>
            <a:r>
              <a:rPr lang="de-DE" i="1" dirty="0" smtClean="0">
                <a:latin typeface="Chasm"/>
              </a:rPr>
              <a:t>E. coli </a:t>
            </a:r>
            <a:r>
              <a:rPr lang="de-DE" dirty="0" smtClean="0">
                <a:latin typeface="Chasm"/>
              </a:rPr>
              <a:t>Stammes</a:t>
            </a:r>
          </a:p>
          <a:p>
            <a:pPr algn="ctr" eaLnBrk="1" hangingPunct="1">
              <a:buNone/>
            </a:pPr>
            <a:endParaRPr lang="de-DE" dirty="0" smtClean="0">
              <a:latin typeface="Chasm" pitchFamily="2" charset="0"/>
            </a:endParaRPr>
          </a:p>
          <a:p>
            <a:pPr algn="ctr" eaLnBrk="1" hangingPunct="1">
              <a:buNone/>
            </a:pPr>
            <a:r>
              <a:rPr lang="de-DE" dirty="0" smtClean="0">
                <a:latin typeface="Chasm" pitchFamily="2" charset="0"/>
              </a:rPr>
              <a:t>Medienoptimierung und Aufarbeitung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Optimierung eines synthetischen Mediums zur Steigerung der Aceton Konzentration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Aufarbeitung und Gewinnung von Aceton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Stoffwechselweg zum Aceton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hteck 10"/>
          <p:cNvSpPr/>
          <p:nvPr/>
        </p:nvSpPr>
        <p:spPr bwMode="auto">
          <a:xfrm>
            <a:off x="2336800" y="2660650"/>
            <a:ext cx="2424994" cy="231775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732662937"/>
              </p:ext>
            </p:extLst>
          </p:nvPr>
        </p:nvGraphicFramePr>
        <p:xfrm>
          <a:off x="2091275" y="1141412"/>
          <a:ext cx="7438066" cy="6161088"/>
        </p:xfrm>
        <a:graphic>
          <a:graphicData uri="http://schemas.openxmlformats.org/presentationml/2006/ole">
            <p:oleObj spid="_x0000_s1036" name="Dokument" r:id="rId4" imgW="5922790" imgH="4906245" progId="Word.Document.12">
              <p:embed/>
            </p:oleObj>
          </a:graphicData>
        </a:graphic>
      </p:graphicFrame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50995" y="2643430"/>
            <a:ext cx="2425806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-6292" y="6210300"/>
            <a:ext cx="581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Diplomarbeit L. Blank</a:t>
            </a:r>
            <a:endParaRPr lang="de-DE" sz="2000" dirty="0">
              <a:latin typeface="Chasm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076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Stoffwechselweg zum Aceton</a:t>
            </a:r>
            <a:endParaRPr lang="de-DE" sz="12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82883594"/>
              </p:ext>
            </p:extLst>
          </p:nvPr>
        </p:nvGraphicFramePr>
        <p:xfrm>
          <a:off x="250825" y="1597085"/>
          <a:ext cx="4044520" cy="2997200"/>
        </p:xfrm>
        <a:graphic>
          <a:graphicData uri="http://schemas.openxmlformats.org/presentationml/2006/ole">
            <p:oleObj spid="_x0000_s2070" name="Dokument" r:id="rId4" imgW="5922790" imgH="4303314" progId="Word.Document.12">
              <p:embed/>
            </p:oleObj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928601065"/>
              </p:ext>
            </p:extLst>
          </p:nvPr>
        </p:nvGraphicFramePr>
        <p:xfrm>
          <a:off x="3563937" y="4276725"/>
          <a:ext cx="5910263" cy="2443163"/>
        </p:xfrm>
        <a:graphic>
          <a:graphicData uri="http://schemas.openxmlformats.org/presentationml/2006/ole">
            <p:oleObj spid="_x0000_s2071" name="Dokument" r:id="rId5" imgW="5922790" imgH="2443044" progId="Word.Document.12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50825" y="1196975"/>
            <a:ext cx="421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latin typeface="Chasm"/>
              </a:rPr>
              <a:t>Acetonproduktion</a:t>
            </a:r>
            <a:r>
              <a:rPr lang="de-DE" b="1" dirty="0">
                <a:latin typeface="Chasm"/>
              </a:rPr>
              <a:t> in C. </a:t>
            </a:r>
            <a:r>
              <a:rPr lang="de-DE" b="1" dirty="0" err="1" smtClean="0">
                <a:latin typeface="Chasm"/>
              </a:rPr>
              <a:t>acetobutylicum</a:t>
            </a:r>
            <a:r>
              <a:rPr lang="de-DE" b="1" dirty="0" smtClean="0">
                <a:latin typeface="Chasm"/>
              </a:rPr>
              <a:t>: </a:t>
            </a:r>
            <a:endParaRPr lang="de-DE" b="1" dirty="0">
              <a:latin typeface="Chasm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21100" y="3902045"/>
            <a:ext cx="516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hasm"/>
              </a:rPr>
              <a:t>Gene für </a:t>
            </a:r>
            <a:r>
              <a:rPr lang="de-DE" b="1" dirty="0" err="1" smtClean="0">
                <a:latin typeface="Chasm"/>
              </a:rPr>
              <a:t>Acetonproduktion</a:t>
            </a:r>
            <a:r>
              <a:rPr lang="de-DE" b="1" dirty="0" smtClean="0">
                <a:latin typeface="Chasm"/>
              </a:rPr>
              <a:t> </a:t>
            </a:r>
            <a:r>
              <a:rPr lang="de-DE" b="1" dirty="0">
                <a:latin typeface="Chasm"/>
              </a:rPr>
              <a:t>C. </a:t>
            </a:r>
            <a:r>
              <a:rPr lang="de-DE" b="1" dirty="0" err="1" smtClean="0">
                <a:latin typeface="Chasm"/>
              </a:rPr>
              <a:t>acetobutylicum</a:t>
            </a:r>
            <a:r>
              <a:rPr lang="de-DE" b="1" dirty="0" smtClean="0">
                <a:latin typeface="Chasm"/>
              </a:rPr>
              <a:t>: </a:t>
            </a:r>
            <a:endParaRPr lang="de-DE" b="1" dirty="0">
              <a:latin typeface="Chasm"/>
            </a:endParaRPr>
          </a:p>
        </p:txBody>
      </p: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xfrm>
            <a:off x="3477063" y="2082801"/>
            <a:ext cx="5494337" cy="889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sz="1600" b="1" dirty="0" smtClean="0">
                <a:solidFill>
                  <a:srgbClr val="0099FF"/>
                </a:solidFill>
                <a:sym typeface="Wingdings" pitchFamily="2" charset="2"/>
              </a:rPr>
              <a:t> </a:t>
            </a:r>
            <a:r>
              <a:rPr lang="de-DE" sz="1600" b="1" dirty="0" err="1" smtClean="0">
                <a:solidFill>
                  <a:srgbClr val="0099FF"/>
                </a:solidFill>
              </a:rPr>
              <a:t>Thiolase</a:t>
            </a:r>
            <a:endParaRPr lang="de-DE" sz="500" b="1" dirty="0" smtClean="0">
              <a:solidFill>
                <a:srgbClr val="0099FF"/>
              </a:solidFill>
            </a:endParaRPr>
          </a:p>
          <a:p>
            <a:pPr marL="0" indent="0" eaLnBrk="1" hangingPunct="1">
              <a:buNone/>
            </a:pPr>
            <a:endParaRPr lang="de-DE" sz="500" b="1" dirty="0">
              <a:solidFill>
                <a:srgbClr val="0099FF"/>
              </a:solidFill>
            </a:endParaRPr>
          </a:p>
          <a:p>
            <a:pPr marL="0" indent="0" eaLnBrk="1" hangingPunct="1">
              <a:buNone/>
            </a:pPr>
            <a:endParaRPr lang="de-DE" sz="500" b="1" dirty="0" smtClean="0">
              <a:solidFill>
                <a:srgbClr val="0099FF"/>
              </a:solidFill>
            </a:endParaRPr>
          </a:p>
          <a:p>
            <a:pPr marL="0" indent="0" eaLnBrk="1" hangingPunct="1">
              <a:buNone/>
            </a:pPr>
            <a:endParaRPr lang="de-DE" sz="500" b="1" dirty="0">
              <a:solidFill>
                <a:srgbClr val="0099FF"/>
              </a:solidFill>
            </a:endParaRPr>
          </a:p>
          <a:p>
            <a:pPr marL="0" indent="0" eaLnBrk="1" hangingPunct="1">
              <a:buNone/>
            </a:pPr>
            <a:endParaRPr lang="de-DE" sz="16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de-DE" sz="1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Acetoacetyl-CoA:Acetat</a:t>
            </a:r>
            <a:r>
              <a:rPr lang="de-DE" sz="1600" b="1" dirty="0" smtClean="0">
                <a:solidFill>
                  <a:srgbClr val="FF0000"/>
                </a:solidFill>
              </a:rPr>
              <a:t>/</a:t>
            </a:r>
            <a:r>
              <a:rPr lang="de-DE" sz="1600" b="1" dirty="0" err="1" smtClean="0">
                <a:solidFill>
                  <a:srgbClr val="FF0000"/>
                </a:solidFill>
              </a:rPr>
              <a:t>Butyrat:CoA-Transferase</a:t>
            </a:r>
            <a:endParaRPr lang="de-DE" sz="16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de-DE" sz="5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500" b="1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endParaRPr lang="de-DE" sz="100" b="1" dirty="0" smtClean="0">
              <a:solidFill>
                <a:srgbClr val="FFC000"/>
              </a:solidFill>
            </a:endParaRPr>
          </a:p>
          <a:p>
            <a:pPr marL="0" indent="0" eaLnBrk="1" hangingPunct="1">
              <a:buNone/>
            </a:pPr>
            <a:r>
              <a:rPr lang="de-DE" sz="1600" b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de-DE" sz="1600" b="1" dirty="0" smtClean="0">
                <a:solidFill>
                  <a:srgbClr val="FFC000"/>
                </a:solidFill>
              </a:rPr>
              <a:t> </a:t>
            </a:r>
            <a:r>
              <a:rPr lang="de-DE" sz="1600" b="1" dirty="0" err="1" smtClean="0">
                <a:solidFill>
                  <a:srgbClr val="FFC000"/>
                </a:solidFill>
              </a:rPr>
              <a:t>Acetacetat-Decarboxylase</a:t>
            </a:r>
            <a:endParaRPr lang="de-DE" sz="16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67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Medienoptimierung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xfrm>
            <a:off x="330200" y="1600201"/>
            <a:ext cx="8458200" cy="5841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dirty="0" smtClean="0">
                <a:latin typeface="Chasm" pitchFamily="2" charset="0"/>
              </a:rPr>
              <a:t>Verwendete Medien zur </a:t>
            </a:r>
            <a:r>
              <a:rPr lang="de-DE" dirty="0" err="1" smtClean="0">
                <a:latin typeface="Chasm" pitchFamily="2" charset="0"/>
              </a:rPr>
              <a:t>Acetonproduktion</a:t>
            </a:r>
            <a:r>
              <a:rPr lang="de-DE" dirty="0" smtClean="0">
                <a:latin typeface="Chasm" pitchFamily="2" charset="0"/>
              </a:rPr>
              <a:t> mit rekombinanten </a:t>
            </a:r>
            <a:r>
              <a:rPr lang="de-DE" i="1" dirty="0" smtClean="0">
                <a:latin typeface="Chasm" pitchFamily="2" charset="0"/>
              </a:rPr>
              <a:t>E. </a:t>
            </a:r>
            <a:r>
              <a:rPr lang="de-DE" i="1" dirty="0">
                <a:latin typeface="Chasm" pitchFamily="2" charset="0"/>
              </a:rPr>
              <a:t>c</a:t>
            </a:r>
            <a:r>
              <a:rPr lang="de-DE" i="1" dirty="0" smtClean="0">
                <a:latin typeface="Chasm" pitchFamily="2" charset="0"/>
              </a:rPr>
              <a:t>oli</a:t>
            </a:r>
          </a:p>
          <a:p>
            <a:pPr eaLnBrk="1" hangingPunct="1">
              <a:buNone/>
            </a:pPr>
            <a:endParaRPr lang="de-DE" dirty="0" smtClean="0">
              <a:latin typeface="Chasm" pitchFamily="2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17501" y="2247903"/>
          <a:ext cx="8445498" cy="3777458"/>
        </p:xfrm>
        <a:graphic>
          <a:graphicData uri="http://schemas.openxmlformats.org/drawingml/2006/table">
            <a:tbl>
              <a:tblPr/>
              <a:tblGrid>
                <a:gridCol w="895330"/>
                <a:gridCol w="721609"/>
                <a:gridCol w="374168"/>
                <a:gridCol w="1323592"/>
                <a:gridCol w="1016000"/>
                <a:gridCol w="1130300"/>
                <a:gridCol w="1046847"/>
                <a:gridCol w="1149229"/>
                <a:gridCol w="788423"/>
              </a:tblGrid>
              <a:tr h="433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Calibri"/>
                          <a:ea typeface="Calibri"/>
                          <a:cs typeface="Times New Roman"/>
                        </a:rPr>
                        <a:t>Literatur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Medium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Kultivierungsart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Verwendete Menge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Glucose Konz.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Temperatur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(°C)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Calibri"/>
                          <a:cs typeface="Times New Roman"/>
                        </a:rPr>
                        <a:t>Umdrehungs-zahl (rpm)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Calibri"/>
                          <a:ea typeface="Calibri"/>
                          <a:cs typeface="Times New Roman"/>
                        </a:rPr>
                        <a:t>Aceton (mM</a:t>
                      </a:r>
                      <a:r>
                        <a:rPr lang="de-DE" sz="14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Calibri"/>
                          <a:ea typeface="Calibri"/>
                          <a:cs typeface="Times New Roman"/>
                        </a:rPr>
                        <a:t>Lars Blank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SD8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300 ml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75-80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49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SD8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Fed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- Batch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300 ml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2%;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alle 12h + 4ml 3,5 M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Glc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220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latin typeface="Calibri"/>
                          <a:ea typeface="Calibri"/>
                          <a:cs typeface="Times New Roman"/>
                        </a:rPr>
                        <a:t>106-167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latin typeface="Calibri"/>
                          <a:ea typeface="Calibri"/>
                          <a:cs typeface="Times New Roman"/>
                        </a:rPr>
                        <a:t>Lederle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TY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100ml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Calibri"/>
                          <a:cs typeface="Times New Roman"/>
                        </a:rPr>
                        <a:t>37; 30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Ca. 60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SD8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100ml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Ca. 10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Evonik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7,5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100ml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Ca. 35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TM3a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6,8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100ml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2 %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37 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Ca. 30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Bermejo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SD8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Batch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125ml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SD8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Fed-Batch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4,4 l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Fed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wenn </a:t>
                      </a:r>
                      <a:r>
                        <a:rPr lang="de-DE" sz="1400" dirty="0" err="1">
                          <a:latin typeface="Calibri"/>
                          <a:ea typeface="Calibri"/>
                          <a:cs typeface="Times New Roman"/>
                        </a:rPr>
                        <a:t>Glc</a:t>
                      </a:r>
                      <a:r>
                        <a:rPr lang="de-DE" sz="1400" dirty="0">
                          <a:latin typeface="Calibri"/>
                          <a:ea typeface="Calibri"/>
                          <a:cs typeface="Times New Roman"/>
                        </a:rPr>
                        <a:t> unter 20 mM</a:t>
                      </a: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Automatisch,max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 250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&gt; 90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68300" y="6210300"/>
            <a:ext cx="581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Diplomarbeit Lars Blank; Dissertation S. </a:t>
            </a:r>
            <a:r>
              <a:rPr lang="de-DE" sz="2000" dirty="0" err="1" smtClean="0">
                <a:latin typeface="Chasm"/>
              </a:rPr>
              <a:t>Lederle</a:t>
            </a:r>
            <a:r>
              <a:rPr lang="de-DE" sz="2000" dirty="0" smtClean="0">
                <a:latin typeface="Chasm"/>
              </a:rPr>
              <a:t>; </a:t>
            </a:r>
            <a:r>
              <a:rPr lang="de-DE" sz="2000" dirty="0" err="1" smtClean="0">
                <a:latin typeface="Chasm"/>
              </a:rPr>
              <a:t>Bermejo</a:t>
            </a:r>
            <a:r>
              <a:rPr lang="de-DE" sz="2000" dirty="0" smtClean="0">
                <a:latin typeface="Chasm"/>
              </a:rPr>
              <a:t> et al.</a:t>
            </a:r>
            <a:endParaRPr lang="de-DE" sz="2000" dirty="0"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SD8 – Medium 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4144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45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46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47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48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2" name="Inhaltsplatzhalter 1"/>
          <p:cNvGraphicFramePr>
            <a:graphicFrameLocks noGrp="1"/>
          </p:cNvGraphicFramePr>
          <p:nvPr>
            <p:ph idx="1"/>
          </p:nvPr>
        </p:nvGraphicFramePr>
        <p:xfrm>
          <a:off x="530225" y="2006600"/>
          <a:ext cx="3736975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975"/>
              </a:tblGrid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SD-8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 g/L                 NH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Cl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7,5 g/L              KH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PO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7,5 g/L              Na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PO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0,85 g/L            K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SO4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0,17 g/L            MgSO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 * 7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0,8</a:t>
                      </a:r>
                      <a:r>
                        <a:rPr lang="de-DE" sz="1800" baseline="0" dirty="0" smtClean="0"/>
                        <a:t> ml/L           Spurenelemente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de-DE" sz="1800" b="1" baseline="0" dirty="0" smtClean="0">
                          <a:solidFill>
                            <a:schemeClr val="tx1"/>
                          </a:solidFill>
                        </a:rPr>
                        <a:t> g/L                </a:t>
                      </a:r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Hefeextrakt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rgbClr val="FF0000"/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</a:t>
                      </a:r>
                      <a:r>
                        <a:rPr lang="de-DE" sz="1800" baseline="0" dirty="0" smtClean="0"/>
                        <a:t> g/L                Glucose</a:t>
                      </a:r>
                      <a:endParaRPr lang="de-DE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11" name="Inhaltsplatzhalter 1"/>
          <p:cNvGraphicFramePr>
            <a:graphicFrameLocks/>
          </p:cNvGraphicFramePr>
          <p:nvPr/>
        </p:nvGraphicFramePr>
        <p:xfrm>
          <a:off x="5013325" y="2311400"/>
          <a:ext cx="3584575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575"/>
              </a:tblGrid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Spurenelemente in 5M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40 g/L              FeSO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*H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10 g/L              MnSO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*H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28,38</a:t>
                      </a:r>
                      <a:r>
                        <a:rPr lang="de-DE" sz="1800" baseline="0" dirty="0" smtClean="0"/>
                        <a:t> g/L</a:t>
                      </a:r>
                      <a:r>
                        <a:rPr lang="de-DE" sz="1800" dirty="0" smtClean="0"/>
                        <a:t>         Al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(SO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)</a:t>
                      </a:r>
                      <a:r>
                        <a:rPr lang="de-DE" sz="1800" baseline="-25000" dirty="0" smtClean="0"/>
                        <a:t>3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4 g/L                </a:t>
                      </a:r>
                      <a:r>
                        <a:rPr lang="de-DE" sz="1800" dirty="0" err="1" smtClean="0"/>
                        <a:t>CoCl</a:t>
                      </a:r>
                      <a:r>
                        <a:rPr lang="de-DE" sz="1800" baseline="0" dirty="0" smtClean="0"/>
                        <a:t> * 6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 g/L                ZnSO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baseline="0" dirty="0" smtClean="0"/>
                        <a:t> *7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2 g/L                Na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dirty="0" smtClean="0"/>
                        <a:t>MoO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*2</a:t>
                      </a:r>
                      <a:r>
                        <a:rPr lang="de-DE" sz="1800" baseline="0" dirty="0" smtClean="0"/>
                        <a:t>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1 g/L                CuCl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*2 H</a:t>
                      </a:r>
                      <a:r>
                        <a:rPr lang="de-DE" sz="1800" baseline="-25000" dirty="0" smtClean="0"/>
                        <a:t>2</a:t>
                      </a:r>
                      <a:r>
                        <a:rPr lang="de-DE" sz="1800" baseline="0" dirty="0" smtClean="0"/>
                        <a:t>O</a:t>
                      </a:r>
                      <a:endParaRPr lang="de-DE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e-DE" sz="1800" baseline="0" dirty="0" smtClean="0"/>
                        <a:t>0,5 g/L              H</a:t>
                      </a:r>
                      <a:r>
                        <a:rPr lang="de-DE" sz="1800" baseline="-25000" dirty="0" smtClean="0"/>
                        <a:t>3</a:t>
                      </a:r>
                      <a:r>
                        <a:rPr lang="de-DE" sz="1800" baseline="0" dirty="0" smtClean="0"/>
                        <a:t>BO</a:t>
                      </a:r>
                      <a:r>
                        <a:rPr lang="de-DE" sz="1800" baseline="-25000" dirty="0" smtClean="0"/>
                        <a:t>4</a:t>
                      </a:r>
                      <a:endParaRPr lang="de-DE" sz="1800" baseline="-250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17500" y="1435100"/>
            <a:ext cx="772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Chasm"/>
              </a:rPr>
              <a:t>Zusammensetzung des SD8-Mediums</a:t>
            </a:r>
            <a:endParaRPr lang="de-DE" sz="3200" dirty="0">
              <a:latin typeface="Chasm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5600" y="6197600"/>
            <a:ext cx="290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Diplomarbeit Lars Blank</a:t>
            </a:r>
            <a:endParaRPr lang="de-DE" sz="2000" dirty="0"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Optimierung des SD8 - Mediums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dirty="0" smtClean="0">
                <a:latin typeface="Chasm" pitchFamily="2" charset="0"/>
              </a:rPr>
              <a:t>Bestandteile des Hefeextraktes</a:t>
            </a:r>
          </a:p>
          <a:p>
            <a:pPr eaLnBrk="1" hangingPunct="1"/>
            <a:r>
              <a:rPr lang="de-DE" dirty="0" err="1" smtClean="0">
                <a:latin typeface="Chasm" pitchFamily="2" charset="0"/>
              </a:rPr>
              <a:t>Oligopeptide</a:t>
            </a:r>
            <a:endParaRPr lang="de-DE" dirty="0" smtClean="0">
              <a:latin typeface="Chasm" pitchFamily="2" charset="0"/>
            </a:endParaRPr>
          </a:p>
          <a:p>
            <a:pPr eaLnBrk="1" hangingPunct="1"/>
            <a:r>
              <a:rPr lang="de-DE" dirty="0" smtClean="0">
                <a:latin typeface="Chasm" pitchFamily="2" charset="0"/>
              </a:rPr>
              <a:t>Aminosäuren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Zucker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Vitamine</a:t>
            </a:r>
          </a:p>
          <a:p>
            <a:pPr eaLnBrk="1" hangingPunct="1"/>
            <a:r>
              <a:rPr lang="de-DE" dirty="0" smtClean="0">
                <a:latin typeface="Chasm" pitchFamily="2" charset="0"/>
              </a:rPr>
              <a:t>Einige Fettsäuren</a:t>
            </a:r>
          </a:p>
          <a:p>
            <a:pPr eaLnBrk="1" hangingPunct="1"/>
            <a:r>
              <a:rPr lang="de-DE" dirty="0" err="1" smtClean="0">
                <a:latin typeface="Chasm" pitchFamily="2" charset="0"/>
              </a:rPr>
              <a:t>Cholin</a:t>
            </a:r>
            <a:endParaRPr lang="de-DE" dirty="0" smtClean="0">
              <a:latin typeface="Chasm" pitchFamily="2" charset="0"/>
            </a:endParaRPr>
          </a:p>
          <a:p>
            <a:pPr lvl="1" eaLnBrk="1" hangingPunct="1">
              <a:buNone/>
            </a:pPr>
            <a:endParaRPr lang="de-DE" dirty="0" smtClean="0">
              <a:latin typeface="Chas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924" y="2254250"/>
            <a:ext cx="3034926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016500" y="43434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Abb. 2: Hefeextrakt der Firma Roth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55600" y="6197600"/>
            <a:ext cx="351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Schlegel, Allgemeine </a:t>
            </a:r>
            <a:r>
              <a:rPr lang="de-DE" sz="2000" dirty="0" err="1" smtClean="0">
                <a:latin typeface="Chasm"/>
              </a:rPr>
              <a:t>Mirkobiologie</a:t>
            </a:r>
            <a:endParaRPr lang="de-DE" sz="2000" dirty="0"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31763" y="18891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de-DE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sm" pitchFamily="2" charset="0"/>
              </a:rPr>
              <a:t>Optimierung des SD8-Mediums</a:t>
            </a:r>
            <a:endParaRPr lang="de-DE" sz="1200" i="1" dirty="0">
              <a:effectLst>
                <a:outerShdw blurRad="38100" dist="38100" dir="2700000" algn="tl">
                  <a:srgbClr val="C0C0C0"/>
                </a:outerShdw>
              </a:effectLst>
              <a:latin typeface="Chasm" pitchFamily="2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825" y="1085850"/>
            <a:ext cx="8547100" cy="111125"/>
            <a:chOff x="288" y="882"/>
            <a:chExt cx="5184" cy="70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168" y="882"/>
              <a:ext cx="2304" cy="70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024" y="882"/>
              <a:ext cx="887" cy="7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288" y="882"/>
              <a:ext cx="960" cy="70"/>
            </a:xfrm>
            <a:prstGeom prst="rect">
              <a:avLst/>
            </a:prstGeom>
            <a:gradFill rotWithShape="0">
              <a:gsLst>
                <a:gs pos="0">
                  <a:srgbClr val="660066"/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248" y="882"/>
              <a:ext cx="1296" cy="70"/>
            </a:xfrm>
            <a:prstGeom prst="rect">
              <a:avLst/>
            </a:prstGeom>
            <a:gradFill rotWithShape="0">
              <a:gsLst>
                <a:gs pos="0">
                  <a:srgbClr val="D60093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1" name="Rectangle 17"/>
            <p:cNvSpPr>
              <a:spLocks noChangeArrowheads="1"/>
            </p:cNvSpPr>
            <p:nvPr/>
          </p:nvSpPr>
          <p:spPr bwMode="auto">
            <a:xfrm>
              <a:off x="2160" y="882"/>
              <a:ext cx="1035" cy="7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8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6" name="Inhaltsplatzhalt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de-DE" dirty="0" smtClean="0">
                <a:latin typeface="Chasm" pitchFamily="2" charset="0"/>
              </a:rPr>
              <a:t>Hefeextrakt ersetzen durch Zugabe von:</a:t>
            </a:r>
          </a:p>
          <a:p>
            <a:r>
              <a:rPr lang="de-DE" sz="2800" b="1" dirty="0" smtClean="0">
                <a:latin typeface="Chasm"/>
              </a:rPr>
              <a:t>Biotin 		   </a:t>
            </a:r>
            <a:r>
              <a:rPr lang="de-DE" sz="2800" dirty="0" smtClean="0">
                <a:latin typeface="Chasm"/>
              </a:rPr>
              <a:t>Kohlendioxid Fixierung </a:t>
            </a:r>
          </a:p>
          <a:p>
            <a:pPr>
              <a:buNone/>
            </a:pPr>
            <a:r>
              <a:rPr lang="de-DE" sz="2800" dirty="0" smtClean="0">
                <a:latin typeface="Chasm"/>
              </a:rPr>
              <a:t>				   Biosynthese von Fettsäuren</a:t>
            </a:r>
          </a:p>
          <a:p>
            <a:pPr>
              <a:buNone/>
            </a:pPr>
            <a:endParaRPr lang="de-DE" sz="1000" dirty="0" smtClean="0">
              <a:latin typeface="Chasm"/>
            </a:endParaRPr>
          </a:p>
          <a:p>
            <a:r>
              <a:rPr lang="de-DE" sz="2800" b="1" dirty="0" smtClean="0">
                <a:latin typeface="Chasm"/>
              </a:rPr>
              <a:t>Thiamin		   </a:t>
            </a:r>
            <a:r>
              <a:rPr lang="de-DE" sz="2800" dirty="0" smtClean="0">
                <a:latin typeface="Chasm"/>
              </a:rPr>
              <a:t>Pentosephosphat-Weg </a:t>
            </a:r>
          </a:p>
          <a:p>
            <a:pPr>
              <a:buNone/>
            </a:pPr>
            <a:r>
              <a:rPr lang="de-DE" sz="2800" dirty="0" smtClean="0">
                <a:latin typeface="Chasm"/>
              </a:rPr>
              <a:t>				   </a:t>
            </a:r>
            <a:r>
              <a:rPr lang="de-DE" sz="2800" dirty="0" err="1" smtClean="0">
                <a:latin typeface="Chasm"/>
              </a:rPr>
              <a:t>Citratzyklus</a:t>
            </a:r>
            <a:endParaRPr lang="de-DE" sz="2800" dirty="0" smtClean="0">
              <a:latin typeface="Chasm"/>
            </a:endParaRPr>
          </a:p>
          <a:p>
            <a:pPr>
              <a:buNone/>
            </a:pPr>
            <a:r>
              <a:rPr lang="de-DE" sz="2800" dirty="0" smtClean="0">
                <a:latin typeface="Chasm"/>
              </a:rPr>
              <a:t>				   Acetyl-</a:t>
            </a:r>
            <a:r>
              <a:rPr lang="de-DE" sz="2800" dirty="0" err="1" smtClean="0">
                <a:latin typeface="Chasm"/>
              </a:rPr>
              <a:t>CoA</a:t>
            </a:r>
            <a:r>
              <a:rPr lang="de-DE" sz="2800" dirty="0" smtClean="0">
                <a:latin typeface="Chasm"/>
              </a:rPr>
              <a:t>	     Aceton</a:t>
            </a:r>
          </a:p>
          <a:p>
            <a:pPr>
              <a:buNone/>
            </a:pPr>
            <a:endParaRPr lang="de-DE" sz="1000" dirty="0" smtClean="0">
              <a:latin typeface="Chasm"/>
            </a:endParaRPr>
          </a:p>
          <a:p>
            <a:r>
              <a:rPr lang="de-DE" sz="2800" b="1" dirty="0" smtClean="0">
                <a:latin typeface="Chasm"/>
              </a:rPr>
              <a:t>Ca-Pantothenat	   </a:t>
            </a:r>
            <a:r>
              <a:rPr lang="de-DE" sz="2800" dirty="0" smtClean="0">
                <a:latin typeface="Chasm"/>
              </a:rPr>
              <a:t>Coenzym A</a:t>
            </a:r>
          </a:p>
          <a:p>
            <a:pPr>
              <a:buNone/>
            </a:pPr>
            <a:r>
              <a:rPr lang="de-DE" sz="2800" dirty="0" smtClean="0">
                <a:latin typeface="Chasm"/>
              </a:rPr>
              <a:t>				   Acetyl-</a:t>
            </a:r>
            <a:r>
              <a:rPr lang="de-DE" sz="2800" dirty="0" err="1" smtClean="0">
                <a:latin typeface="Chasm"/>
              </a:rPr>
              <a:t>CoA</a:t>
            </a:r>
            <a:r>
              <a:rPr lang="de-DE" sz="2800" dirty="0" smtClean="0">
                <a:latin typeface="Chasm"/>
              </a:rPr>
              <a:t>	     Aceton </a:t>
            </a:r>
          </a:p>
          <a:p>
            <a:pPr eaLnBrk="1" hangingPunct="1"/>
            <a:endParaRPr lang="de-DE" dirty="0" smtClean="0">
              <a:latin typeface="Chasm" pitchFamily="2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2717800" y="23749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 bwMode="auto">
          <a:xfrm>
            <a:off x="2692400" y="28829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>
            <a:off x="2705100" y="41021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>
            <a:off x="2717800" y="35814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>
            <a:off x="2717800" y="52959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>
            <a:off x="4940300" y="5829300"/>
            <a:ext cx="5207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>
            <a:off x="2705100" y="58166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>
            <a:off x="2705100" y="4572000"/>
            <a:ext cx="5207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 bwMode="auto">
          <a:xfrm>
            <a:off x="4940300" y="4597400"/>
            <a:ext cx="5207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55600" y="6184900"/>
            <a:ext cx="290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hasm"/>
              </a:rPr>
              <a:t>Quelle: Eger, Vitamine II</a:t>
            </a:r>
            <a:endParaRPr lang="de-DE" sz="2000" dirty="0">
              <a:latin typeface="Chas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Bildschirmpräsentation (4:3)</PresentationFormat>
  <Paragraphs>378</Paragraphs>
  <Slides>19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Standarddesign</vt:lpstr>
      <vt:lpstr>Dokument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BioCon</dc:title>
  <dc:creator>Eiden</dc:creator>
  <cp:lastModifiedBy>Mietz</cp:lastModifiedBy>
  <cp:revision>548</cp:revision>
  <cp:lastPrinted>2002-04-21T20:56:27Z</cp:lastPrinted>
  <dcterms:created xsi:type="dcterms:W3CDTF">2011-05-26T18:48:22Z</dcterms:created>
  <dcterms:modified xsi:type="dcterms:W3CDTF">2011-05-27T08:12:52Z</dcterms:modified>
</cp:coreProperties>
</file>